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6" r:id="rId2"/>
    <p:sldId id="323" r:id="rId3"/>
    <p:sldId id="316" r:id="rId4"/>
    <p:sldId id="330" r:id="rId5"/>
    <p:sldId id="346" r:id="rId6"/>
    <p:sldId id="332" r:id="rId7"/>
    <p:sldId id="348" r:id="rId8"/>
    <p:sldId id="350" r:id="rId9"/>
    <p:sldId id="335" r:id="rId10"/>
    <p:sldId id="352" r:id="rId11"/>
    <p:sldId id="376" r:id="rId12"/>
    <p:sldId id="377" r:id="rId13"/>
    <p:sldId id="353" r:id="rId14"/>
    <p:sldId id="354" r:id="rId15"/>
    <p:sldId id="355" r:id="rId16"/>
    <p:sldId id="362" r:id="rId17"/>
    <p:sldId id="356" r:id="rId18"/>
    <p:sldId id="373" r:id="rId19"/>
    <p:sldId id="359" r:id="rId20"/>
    <p:sldId id="358" r:id="rId21"/>
    <p:sldId id="367" r:id="rId22"/>
    <p:sldId id="366" r:id="rId23"/>
    <p:sldId id="369" r:id="rId24"/>
    <p:sldId id="370" r:id="rId25"/>
    <p:sldId id="382" r:id="rId26"/>
    <p:sldId id="386" r:id="rId27"/>
    <p:sldId id="374" r:id="rId28"/>
  </p:sldIdLst>
  <p:sldSz cx="18288000" cy="10287000"/>
  <p:notesSz cx="9926638" cy="6797675"/>
  <p:embeddedFontLst>
    <p:embeddedFont>
      <p:font typeface="微軟正黑體" panose="020B0604030504040204" pitchFamily="34" charset="-120"/>
      <p:regular r:id="rId30"/>
      <p:bold r:id="rId31"/>
    </p:embeddedFont>
    <p:embeddedFont>
      <p:font typeface="Arial Black" panose="020B0A04020102020204" pitchFamily="34" charset="0"/>
      <p:bold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E88177"/>
    <a:srgbClr val="E28B7A"/>
    <a:srgbClr val="006600"/>
    <a:srgbClr val="8BCBC0"/>
    <a:srgbClr val="008000"/>
    <a:srgbClr val="037682"/>
    <a:srgbClr val="FFECBC"/>
    <a:srgbClr val="1065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中等深淺樣式 3 - 輔色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72" autoAdjust="0"/>
    <p:restoredTop sz="96112" autoAdjust="0"/>
  </p:normalViewPr>
  <p:slideViewPr>
    <p:cSldViewPr>
      <p:cViewPr varScale="1">
        <p:scale>
          <a:sx n="63" d="100"/>
          <a:sy n="63" d="100"/>
        </p:scale>
        <p:origin x="108" y="1356"/>
      </p:cViewPr>
      <p:guideLst>
        <p:guide orient="horz" pos="2160"/>
        <p:guide pos="297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82DDCAA3-90DC-4373-AFA8-DE38E0ED0542}" type="datetimeFigureOut">
              <a:rPr lang="zh-TW" altLang="en-US" smtClean="0"/>
              <a:t>2026/9/24</a:t>
            </a:fld>
            <a:endParaRPr lang="zh-TW" altLang="en-US"/>
          </a:p>
        </p:txBody>
      </p:sp>
      <p:sp>
        <p:nvSpPr>
          <p:cNvPr id="4" name="投影片影像版面配置區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5C33E254-D68F-4C31-ABC1-DE1CD2E4B5F7}" type="slidenum">
              <a:rPr lang="zh-TW" altLang="en-US" smtClean="0"/>
              <a:t>‹#›</a:t>
            </a:fld>
            <a:endParaRPr lang="zh-TW" altLang="en-US"/>
          </a:p>
        </p:txBody>
      </p:sp>
    </p:spTree>
    <p:extLst>
      <p:ext uri="{BB962C8B-B14F-4D97-AF65-F5344CB8AC3E}">
        <p14:creationId xmlns:p14="http://schemas.microsoft.com/office/powerpoint/2010/main" val="1883169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5C33E254-D68F-4C31-ABC1-DE1CD2E4B5F7}" type="slidenum">
              <a:rPr lang="zh-TW" altLang="en-US" smtClean="0"/>
              <a:t>2</a:t>
            </a:fld>
            <a:endParaRPr lang="zh-TW" altLang="en-US"/>
          </a:p>
        </p:txBody>
      </p:sp>
    </p:spTree>
    <p:extLst>
      <p:ext uri="{BB962C8B-B14F-4D97-AF65-F5344CB8AC3E}">
        <p14:creationId xmlns:p14="http://schemas.microsoft.com/office/powerpoint/2010/main" val="1098762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9">
            <a:extLst>
              <a:ext uri="{FF2B5EF4-FFF2-40B4-BE49-F238E27FC236}">
                <a16:creationId xmlns:a16="http://schemas.microsoft.com/office/drawing/2014/main" id="{A2154B85-0708-046D-45FE-F34D9E17C664}"/>
              </a:ext>
            </a:extLst>
          </p:cNvPr>
          <p:cNvSpPr/>
          <p:nvPr userDrawn="1"/>
        </p:nvSpPr>
        <p:spPr>
          <a:xfrm>
            <a:off x="0" y="0"/>
            <a:ext cx="18669000" cy="10515600"/>
          </a:xfrm>
          <a:custGeom>
            <a:avLst/>
            <a:gdLst/>
            <a:ahLst/>
            <a:cxnLst/>
            <a:rect l="l" t="t" r="r" b="b"/>
            <a:pathLst>
              <a:path w="10499968" h="4304695">
                <a:moveTo>
                  <a:pt x="0" y="0"/>
                </a:moveTo>
                <a:lnTo>
                  <a:pt x="10499968" y="0"/>
                </a:lnTo>
                <a:lnTo>
                  <a:pt x="10499968" y="4304695"/>
                </a:lnTo>
                <a:lnTo>
                  <a:pt x="0" y="4304695"/>
                </a:lnTo>
                <a:lnTo>
                  <a:pt x="0" y="0"/>
                </a:lnTo>
                <a:close/>
              </a:path>
            </a:pathLst>
          </a:custGeom>
          <a:blipFill>
            <a:blip r:embed="rId2"/>
            <a:stretch>
              <a:fillRect t="-86293"/>
            </a:stretch>
          </a:blipFill>
        </p:spPr>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84D82A-17F2-4607-8C50-747C73EAF364}" type="datetime1">
              <a:rPr lang="en-US" altLang="zh-TW"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5"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4.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6.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sv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2.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6.sv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8.svg"/><Relationship Id="rId7" Type="http://schemas.openxmlformats.org/officeDocument/2006/relationships/image" Target="../media/image12.sv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4.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3F5F5863-E163-2857-4064-3D8CBF354354}"/>
              </a:ext>
            </a:extLst>
          </p:cNvPr>
          <p:cNvSpPr/>
          <p:nvPr/>
        </p:nvSpPr>
        <p:spPr>
          <a:xfrm>
            <a:off x="2362200" y="990601"/>
            <a:ext cx="13335000" cy="769620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TextBox 5"/>
          <p:cNvSpPr txBox="1"/>
          <p:nvPr/>
        </p:nvSpPr>
        <p:spPr>
          <a:xfrm>
            <a:off x="3101859" y="2649813"/>
            <a:ext cx="11167615" cy="3101747"/>
          </a:xfrm>
          <a:prstGeom prst="rect">
            <a:avLst/>
          </a:prstGeom>
        </p:spPr>
        <p:txBody>
          <a:bodyPr wrap="square" lIns="0" tIns="0" rIns="0" bIns="0" rtlCol="0" anchor="t">
            <a:spAutoFit/>
          </a:bodyPr>
          <a:lstStyle/>
          <a:p>
            <a:pPr algn="ctr">
              <a:lnSpc>
                <a:spcPts val="27236"/>
              </a:lnSpc>
            </a:pPr>
            <a:r>
              <a:rPr lang="zh-TW" altLang="en-US" sz="15000" b="1" dirty="0">
                <a:solidFill>
                  <a:srgbClr val="01070A"/>
                </a:solidFill>
                <a:latin typeface="微軟正黑體" panose="020B0604030504040204" pitchFamily="34" charset="-120"/>
                <a:ea typeface="微軟正黑體" panose="020B0604030504040204" pitchFamily="34" charset="-120"/>
                <a:cs typeface="Carelia"/>
                <a:sym typeface="Carelia"/>
              </a:rPr>
              <a:t>研究發展處</a:t>
            </a:r>
            <a:endParaRPr lang="en-US" altLang="zh-TW" sz="150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
        <p:nvSpPr>
          <p:cNvPr id="18" name="TextBox 10">
            <a:extLst>
              <a:ext uri="{FF2B5EF4-FFF2-40B4-BE49-F238E27FC236}">
                <a16:creationId xmlns:a16="http://schemas.microsoft.com/office/drawing/2014/main" id="{BEE52D67-564A-2D5F-6BF4-E1B59D662D6C}"/>
              </a:ext>
            </a:extLst>
          </p:cNvPr>
          <p:cNvSpPr txBox="1"/>
          <p:nvPr/>
        </p:nvSpPr>
        <p:spPr>
          <a:xfrm>
            <a:off x="3733800" y="5420745"/>
            <a:ext cx="10134600" cy="534121"/>
          </a:xfrm>
          <a:prstGeom prst="rect">
            <a:avLst/>
          </a:prstGeom>
        </p:spPr>
        <p:txBody>
          <a:bodyPr wrap="square" lIns="0" tIns="0" rIns="0" bIns="0" rtlCol="0" anchor="t">
            <a:spAutoFit/>
          </a:bodyPr>
          <a:lstStyle/>
          <a:p>
            <a:pPr algn="ctr">
              <a:lnSpc>
                <a:spcPts val="4472"/>
              </a:lnSpc>
            </a:pPr>
            <a:r>
              <a:rPr lang="en-US" altLang="zh-TW" sz="3000" dirty="0">
                <a:solidFill>
                  <a:srgbClr val="006600"/>
                </a:solidFill>
                <a:latin typeface="Arial Black" panose="020B0A04020102020204" pitchFamily="34" charset="0"/>
                <a:ea typeface="DM Sans"/>
                <a:cs typeface="DM Sans"/>
                <a:sym typeface="DM Sans"/>
              </a:rPr>
              <a:t>Office Of Research and Development</a:t>
            </a:r>
            <a:endParaRPr lang="en-US" sz="3000" dirty="0">
              <a:solidFill>
                <a:srgbClr val="006600"/>
              </a:solidFill>
              <a:latin typeface="Arial Black" panose="020B0A04020102020204" pitchFamily="34" charset="0"/>
              <a:ea typeface="DM Sans"/>
              <a:cs typeface="DM Sans"/>
              <a:sym typeface="DM Sans"/>
            </a:endParaRPr>
          </a:p>
        </p:txBody>
      </p:sp>
      <p:sp>
        <p:nvSpPr>
          <p:cNvPr id="11" name="文字方塊 10">
            <a:extLst>
              <a:ext uri="{FF2B5EF4-FFF2-40B4-BE49-F238E27FC236}">
                <a16:creationId xmlns:a16="http://schemas.microsoft.com/office/drawing/2014/main" id="{A9C33028-45BB-29F9-18C9-AFBE1546F3FC}"/>
              </a:ext>
            </a:extLst>
          </p:cNvPr>
          <p:cNvSpPr txBox="1"/>
          <p:nvPr/>
        </p:nvSpPr>
        <p:spPr>
          <a:xfrm>
            <a:off x="3145402" y="6739357"/>
            <a:ext cx="11997195" cy="861774"/>
          </a:xfrm>
          <a:prstGeom prst="rect">
            <a:avLst/>
          </a:prstGeom>
          <a:noFill/>
        </p:spPr>
        <p:txBody>
          <a:bodyPr wrap="none" rtlCol="0">
            <a:spAutoFit/>
          </a:bodyPr>
          <a:lstStyle/>
          <a:p>
            <a:r>
              <a:rPr lang="en-US" altLang="zh-TW" sz="5000" dirty="0">
                <a:latin typeface="微軟正黑體" panose="020B0604030504040204" pitchFamily="34" charset="-120"/>
                <a:ea typeface="微軟正黑體" panose="020B0604030504040204" pitchFamily="34" charset="-120"/>
              </a:rPr>
              <a:t>115</a:t>
            </a:r>
            <a:r>
              <a:rPr lang="zh-TW" altLang="en-US" sz="5000" dirty="0">
                <a:latin typeface="微軟正黑體" panose="020B0604030504040204" pitchFamily="34" charset="-120"/>
                <a:ea typeface="微軟正黑體" panose="020B0604030504040204" pitchFamily="34" charset="-120"/>
              </a:rPr>
              <a:t>學年度研發領航</a:t>
            </a:r>
            <a:r>
              <a:rPr lang="en-US" altLang="zh-TW" sz="5000" dirty="0">
                <a:latin typeface="微軟正黑體" panose="020B0604030504040204" pitchFamily="34" charset="-120"/>
                <a:ea typeface="微軟正黑體" panose="020B0604030504040204" pitchFamily="34" charset="-120"/>
              </a:rPr>
              <a:t>-</a:t>
            </a:r>
            <a:r>
              <a:rPr lang="zh-TW" altLang="en-US" sz="5000" dirty="0">
                <a:latin typeface="微軟正黑體" panose="020B0604030504040204" pitchFamily="34" charset="-120"/>
                <a:ea typeface="微軟正黑體" panose="020B0604030504040204" pitchFamily="34" charset="-120"/>
              </a:rPr>
              <a:t>行政支持、獎勵補助</a:t>
            </a:r>
          </a:p>
        </p:txBody>
      </p:sp>
      <p:pic>
        <p:nvPicPr>
          <p:cNvPr id="20" name="圖片 19">
            <a:extLst>
              <a:ext uri="{FF2B5EF4-FFF2-40B4-BE49-F238E27FC236}">
                <a16:creationId xmlns:a16="http://schemas.microsoft.com/office/drawing/2014/main" id="{92F04019-7E0A-C849-BAA9-510867DD40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7361" y="1077802"/>
            <a:ext cx="7276039" cy="1641938"/>
          </a:xfrm>
          <a:prstGeom prst="rect">
            <a:avLst/>
          </a:prstGeom>
        </p:spPr>
      </p:pic>
      <p:sp>
        <p:nvSpPr>
          <p:cNvPr id="13" name="Freeform 9">
            <a:extLst>
              <a:ext uri="{FF2B5EF4-FFF2-40B4-BE49-F238E27FC236}">
                <a16:creationId xmlns:a16="http://schemas.microsoft.com/office/drawing/2014/main" id="{92E8E49D-16E2-8BF5-2825-06D146D93050}"/>
              </a:ext>
            </a:extLst>
          </p:cNvPr>
          <p:cNvSpPr/>
          <p:nvPr/>
        </p:nvSpPr>
        <p:spPr>
          <a:xfrm>
            <a:off x="-152400" y="7410772"/>
            <a:ext cx="3886200" cy="2457129"/>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圓角 5">
            <a:extLst>
              <a:ext uri="{FF2B5EF4-FFF2-40B4-BE49-F238E27FC236}">
                <a16:creationId xmlns:a16="http://schemas.microsoft.com/office/drawing/2014/main" id="{844575A1-313C-1321-1B29-A4DC2636595C}"/>
              </a:ext>
            </a:extLst>
          </p:cNvPr>
          <p:cNvSpPr/>
          <p:nvPr/>
        </p:nvSpPr>
        <p:spPr>
          <a:xfrm>
            <a:off x="5448299" y="621875"/>
            <a:ext cx="7391400" cy="9043249"/>
          </a:xfrm>
          <a:prstGeom prst="roundRect">
            <a:avLst>
              <a:gd name="adj" fmla="val 204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TextBox 5"/>
          <p:cNvSpPr txBox="1"/>
          <p:nvPr/>
        </p:nvSpPr>
        <p:spPr>
          <a:xfrm>
            <a:off x="5105400" y="-147943"/>
            <a:ext cx="7663754" cy="10168244"/>
          </a:xfrm>
          <a:prstGeom prst="rect">
            <a:avLst/>
          </a:prstGeom>
        </p:spPr>
        <p:txBody>
          <a:bodyPr lIns="50800" tIns="50800" rIns="50800" bIns="50800" rtlCol="0" anchor="ctr"/>
          <a:lstStyle/>
          <a:p>
            <a:pPr algn="ctr">
              <a:lnSpc>
                <a:spcPts val="3210"/>
              </a:lnSpc>
            </a:pPr>
            <a:endParaRPr/>
          </a:p>
        </p:txBody>
      </p:sp>
      <p:sp>
        <p:nvSpPr>
          <p:cNvPr id="8" name="TextBox 8">
            <a:extLst>
              <a:ext uri="{FF2B5EF4-FFF2-40B4-BE49-F238E27FC236}">
                <a16:creationId xmlns:a16="http://schemas.microsoft.com/office/drawing/2014/main" id="{61713ACF-CAA4-9848-F86E-8B6A4120190D}"/>
              </a:ext>
            </a:extLst>
          </p:cNvPr>
          <p:cNvSpPr txBox="1"/>
          <p:nvPr/>
        </p:nvSpPr>
        <p:spPr>
          <a:xfrm>
            <a:off x="6634891" y="3378078"/>
            <a:ext cx="6319109" cy="4707122"/>
          </a:xfrm>
          <a:prstGeom prst="rect">
            <a:avLst/>
          </a:prstGeom>
        </p:spPr>
        <p:txBody>
          <a:bodyPr wrap="square" lIns="0" tIns="0" rIns="0" bIns="0" rtlCol="0" anchor="t">
            <a:spAutoFit/>
          </a:bodyPr>
          <a:lstStyle/>
          <a:p>
            <a:pPr marL="1389676" lvl="1" indent="-914400" algn="l">
              <a:lnSpc>
                <a:spcPts val="6163"/>
              </a:lnSpc>
              <a:buFont typeface="+mj-lt"/>
              <a:buAutoNum type="arabicPeriod"/>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組織介紹</a:t>
            </a:r>
            <a:endParaRPr lang="en-US" altLang="zh-TW" sz="4600" dirty="0">
              <a:solidFill>
                <a:srgbClr val="01070A"/>
              </a:solidFill>
              <a:latin typeface="微軟正黑體" panose="020B0604030504040204" pitchFamily="34" charset="-120"/>
              <a:ea typeface="微軟正黑體" panose="020B0604030504040204" pitchFamily="34" charset="-120"/>
              <a:cs typeface="DM Sans"/>
              <a:sym typeface="DM Sans"/>
            </a:endParaRPr>
          </a:p>
          <a:p>
            <a:pPr marL="1389676" lvl="1" indent="-914400" algn="l">
              <a:lnSpc>
                <a:spcPts val="6163"/>
              </a:lnSpc>
              <a:buFont typeface="+mj-lt"/>
              <a:buAutoNum type="arabicPeriod"/>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學術倫理</a:t>
            </a:r>
            <a:endParaRPr lang="en-US" altLang="zh-TW" sz="4600" dirty="0">
              <a:solidFill>
                <a:srgbClr val="01070A"/>
              </a:solidFill>
              <a:latin typeface="微軟正黑體" panose="020B0604030504040204" pitchFamily="34" charset="-120"/>
              <a:ea typeface="微軟正黑體" panose="020B0604030504040204" pitchFamily="34" charset="-120"/>
              <a:cs typeface="DM Sans"/>
              <a:sym typeface="DM Sans"/>
            </a:endParaRPr>
          </a:p>
          <a:p>
            <a:pPr marL="1389676" lvl="1" indent="-914400" algn="l">
              <a:lnSpc>
                <a:spcPts val="6163"/>
              </a:lnSpc>
              <a:buFont typeface="+mj-lt"/>
              <a:buAutoNum type="arabicPeriod"/>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計畫承接</a:t>
            </a:r>
            <a:endParaRPr lang="en-US" altLang="zh-TW" sz="4600" dirty="0">
              <a:solidFill>
                <a:srgbClr val="01070A"/>
              </a:solidFill>
              <a:latin typeface="微軟正黑體" panose="020B0604030504040204" pitchFamily="34" charset="-120"/>
              <a:ea typeface="微軟正黑體" panose="020B0604030504040204" pitchFamily="34" charset="-120"/>
              <a:cs typeface="DM Sans"/>
              <a:sym typeface="DM Sans"/>
            </a:endParaRPr>
          </a:p>
          <a:p>
            <a:pPr marL="1389676" lvl="1" indent="-914400" algn="l">
              <a:lnSpc>
                <a:spcPts val="6163"/>
              </a:lnSpc>
              <a:buFont typeface="+mj-lt"/>
              <a:buAutoNum type="arabicPeriod"/>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獎補助項目</a:t>
            </a:r>
            <a:endParaRPr lang="en-US" altLang="zh-TW" sz="4600" dirty="0">
              <a:solidFill>
                <a:srgbClr val="01070A"/>
              </a:solidFill>
              <a:latin typeface="微軟正黑體" panose="020B0604030504040204" pitchFamily="34" charset="-120"/>
              <a:ea typeface="微軟正黑體" panose="020B0604030504040204" pitchFamily="34" charset="-120"/>
              <a:cs typeface="DM Sans"/>
              <a:sym typeface="DM Sans"/>
            </a:endParaRPr>
          </a:p>
          <a:p>
            <a:pPr marL="1389676" lvl="1" indent="-914400" algn="l">
              <a:lnSpc>
                <a:spcPts val="6163"/>
              </a:lnSpc>
              <a:buFont typeface="+mj-lt"/>
              <a:buAutoNum type="arabicPeriod"/>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研發成果</a:t>
            </a:r>
            <a:endParaRPr lang="en-US" altLang="zh-TW" sz="4600" dirty="0">
              <a:solidFill>
                <a:srgbClr val="01070A"/>
              </a:solidFill>
              <a:latin typeface="微軟正黑體" panose="020B0604030504040204" pitchFamily="34" charset="-120"/>
              <a:ea typeface="微軟正黑體" panose="020B0604030504040204" pitchFamily="34" charset="-120"/>
              <a:cs typeface="DM Sans"/>
              <a:sym typeface="DM Sans"/>
            </a:endParaRPr>
          </a:p>
          <a:p>
            <a:pPr marL="1389676" lvl="1" indent="-914400" algn="l">
              <a:lnSpc>
                <a:spcPts val="6163"/>
              </a:lnSpc>
              <a:buFont typeface="+mj-lt"/>
              <a:buAutoNum type="arabicPeriod"/>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國際合作</a:t>
            </a:r>
            <a:endParaRPr lang="en-US" sz="4600" dirty="0">
              <a:solidFill>
                <a:srgbClr val="01070A"/>
              </a:solidFill>
              <a:latin typeface="微軟正黑體" panose="020B0604030504040204" pitchFamily="34" charset="-120"/>
              <a:ea typeface="微軟正黑體" panose="020B0604030504040204" pitchFamily="34" charset="-120"/>
              <a:cs typeface="DM Sans"/>
              <a:sym typeface="DM Sans"/>
            </a:endParaRPr>
          </a:p>
        </p:txBody>
      </p:sp>
      <p:sp>
        <p:nvSpPr>
          <p:cNvPr id="17" name="Freeform 4">
            <a:extLst>
              <a:ext uri="{FF2B5EF4-FFF2-40B4-BE49-F238E27FC236}">
                <a16:creationId xmlns:a16="http://schemas.microsoft.com/office/drawing/2014/main" id="{9130AB9B-3384-8904-5118-E49D135769F1}"/>
              </a:ext>
            </a:extLst>
          </p:cNvPr>
          <p:cNvSpPr/>
          <p:nvPr/>
        </p:nvSpPr>
        <p:spPr>
          <a:xfrm>
            <a:off x="7145122" y="1866900"/>
            <a:ext cx="3997755" cy="550055"/>
          </a:xfrm>
          <a:custGeom>
            <a:avLst/>
            <a:gdLst/>
            <a:ahLst/>
            <a:cxnLst/>
            <a:rect l="l" t="t" r="r" b="b"/>
            <a:pathLst>
              <a:path w="10228058" h="1710875">
                <a:moveTo>
                  <a:pt x="0" y="0"/>
                </a:moveTo>
                <a:lnTo>
                  <a:pt x="10228058" y="0"/>
                </a:lnTo>
                <a:lnTo>
                  <a:pt x="10228058" y="1710876"/>
                </a:lnTo>
                <a:lnTo>
                  <a:pt x="0" y="1710876"/>
                </a:lnTo>
                <a:lnTo>
                  <a:pt x="0" y="0"/>
                </a:lnTo>
                <a:close/>
              </a:path>
            </a:pathLst>
          </a:custGeom>
          <a:blipFill>
            <a:blip r:embed="rId3">
              <a:duotone>
                <a:prstClr val="black"/>
                <a:schemeClr val="accent3">
                  <a:tint val="45000"/>
                  <a:satMod val="400000"/>
                </a:schemeClr>
              </a:duotone>
              <a:extLst>
                <a:ext uri="{96DAC541-7B7A-43D3-8B79-37D633B846F1}">
                  <asvg:svgBlip xmlns:asvg="http://schemas.microsoft.com/office/drawing/2016/SVG/main" r:embed="rId4"/>
                </a:ext>
              </a:extLst>
            </a:blip>
            <a:stretch>
              <a:fillRect/>
            </a:stretch>
          </a:blipFill>
        </p:spPr>
        <p:txBody>
          <a:bodyPr/>
          <a:lstStyle/>
          <a:p>
            <a:endParaRPr lang="zh-TW" altLang="en-US" dirty="0"/>
          </a:p>
        </p:txBody>
      </p:sp>
      <p:sp>
        <p:nvSpPr>
          <p:cNvPr id="11" name="TextBox 7">
            <a:extLst>
              <a:ext uri="{FF2B5EF4-FFF2-40B4-BE49-F238E27FC236}">
                <a16:creationId xmlns:a16="http://schemas.microsoft.com/office/drawing/2014/main" id="{693E1721-9202-7149-1273-338F636EB41D}"/>
              </a:ext>
            </a:extLst>
          </p:cNvPr>
          <p:cNvSpPr txBox="1"/>
          <p:nvPr/>
        </p:nvSpPr>
        <p:spPr>
          <a:xfrm>
            <a:off x="4597033" y="1059040"/>
            <a:ext cx="8923356" cy="1145698"/>
          </a:xfrm>
          <a:prstGeom prst="rect">
            <a:avLst/>
          </a:prstGeom>
        </p:spPr>
        <p:txBody>
          <a:bodyPr wrap="square" lIns="0" tIns="0" rIns="0" bIns="0" rtlCol="0" anchor="t">
            <a:spAutoFit/>
          </a:bodyPr>
          <a:lstStyle/>
          <a:p>
            <a:pPr marL="0" lvl="0" indent="0" algn="ctr">
              <a:lnSpc>
                <a:spcPts val="9764"/>
              </a:lnSpc>
              <a:spcBef>
                <a:spcPct val="0"/>
              </a:spcBef>
            </a:pPr>
            <a:r>
              <a:rPr lang="zh-TW" altLang="en-US" sz="6900" b="1" dirty="0">
                <a:solidFill>
                  <a:srgbClr val="01070A"/>
                </a:solidFill>
                <a:latin typeface="微軟正黑體" panose="020B0604030504040204" pitchFamily="34" charset="-120"/>
                <a:ea typeface="微軟正黑體" panose="020B0604030504040204" pitchFamily="34" charset="-120"/>
                <a:cs typeface="Carelia"/>
                <a:sym typeface="Carelia"/>
              </a:rPr>
              <a:t>目錄</a:t>
            </a:r>
            <a:endParaRPr lang="en-US" altLang="zh-TW" sz="69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grpSp>
        <p:nvGrpSpPr>
          <p:cNvPr id="22" name="群組 21">
            <a:extLst>
              <a:ext uri="{FF2B5EF4-FFF2-40B4-BE49-F238E27FC236}">
                <a16:creationId xmlns:a16="http://schemas.microsoft.com/office/drawing/2014/main" id="{C6719A84-A69B-201D-155B-A557A13135FC}"/>
              </a:ext>
            </a:extLst>
          </p:cNvPr>
          <p:cNvGrpSpPr/>
          <p:nvPr/>
        </p:nvGrpSpPr>
        <p:grpSpPr>
          <a:xfrm>
            <a:off x="13427244" y="5753101"/>
            <a:ext cx="4290183" cy="3964532"/>
            <a:chOff x="13427244" y="5753101"/>
            <a:chExt cx="4290183" cy="3964532"/>
          </a:xfrm>
        </p:grpSpPr>
        <p:sp>
          <p:nvSpPr>
            <p:cNvPr id="23" name="Freeform 4">
              <a:extLst>
                <a:ext uri="{FF2B5EF4-FFF2-40B4-BE49-F238E27FC236}">
                  <a16:creationId xmlns:a16="http://schemas.microsoft.com/office/drawing/2014/main" id="{B167E8F8-8CE9-9CDA-9A3E-671DED7A22BC}"/>
                </a:ext>
              </a:extLst>
            </p:cNvPr>
            <p:cNvSpPr/>
            <p:nvPr/>
          </p:nvSpPr>
          <p:spPr>
            <a:xfrm>
              <a:off x="13427244" y="5753101"/>
              <a:ext cx="4114800" cy="3964532"/>
            </a:xfrm>
            <a:custGeom>
              <a:avLst/>
              <a:gdLst/>
              <a:ahLst/>
              <a:cxnLst/>
              <a:rect l="l" t="t" r="r" b="b"/>
              <a:pathLst>
                <a:path w="1844365" h="1782117">
                  <a:moveTo>
                    <a:pt x="0" y="0"/>
                  </a:moveTo>
                  <a:lnTo>
                    <a:pt x="1844364" y="0"/>
                  </a:lnTo>
                  <a:lnTo>
                    <a:pt x="1844364" y="1782118"/>
                  </a:lnTo>
                  <a:lnTo>
                    <a:pt x="0" y="178211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4" name="Freeform 22">
              <a:extLst>
                <a:ext uri="{FF2B5EF4-FFF2-40B4-BE49-F238E27FC236}">
                  <a16:creationId xmlns:a16="http://schemas.microsoft.com/office/drawing/2014/main" id="{5D64567E-B4EA-BDBB-1DDE-F3EE11121BD7}"/>
                </a:ext>
              </a:extLst>
            </p:cNvPr>
            <p:cNvSpPr/>
            <p:nvPr/>
          </p:nvSpPr>
          <p:spPr>
            <a:xfrm rot="282697" flipH="1">
              <a:off x="16459345" y="6876438"/>
              <a:ext cx="1258082" cy="1890993"/>
            </a:xfrm>
            <a:custGeom>
              <a:avLst/>
              <a:gdLst/>
              <a:ahLst/>
              <a:cxnLst/>
              <a:rect l="l" t="t" r="r" b="b"/>
              <a:pathLst>
                <a:path w="973890" h="1524680">
                  <a:moveTo>
                    <a:pt x="0" y="0"/>
                  </a:moveTo>
                  <a:lnTo>
                    <a:pt x="973890" y="0"/>
                  </a:lnTo>
                  <a:lnTo>
                    <a:pt x="973890" y="1524680"/>
                  </a:lnTo>
                  <a:lnTo>
                    <a:pt x="0" y="152468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Tree>
    <p:extLst>
      <p:ext uri="{BB962C8B-B14F-4D97-AF65-F5344CB8AC3E}">
        <p14:creationId xmlns:p14="http://schemas.microsoft.com/office/powerpoint/2010/main" val="3210759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9">
            <a:extLst>
              <a:ext uri="{FF2B5EF4-FFF2-40B4-BE49-F238E27FC236}">
                <a16:creationId xmlns:a16="http://schemas.microsoft.com/office/drawing/2014/main" id="{7ECA1CD4-606E-5853-61E2-60CE57379CAF}"/>
              </a:ext>
            </a:extLst>
          </p:cNvPr>
          <p:cNvSpPr/>
          <p:nvPr/>
        </p:nvSpPr>
        <p:spPr>
          <a:xfrm>
            <a:off x="-381000" y="0"/>
            <a:ext cx="19431000" cy="10914368"/>
          </a:xfrm>
          <a:custGeom>
            <a:avLst/>
            <a:gdLst/>
            <a:ahLst/>
            <a:cxnLst/>
            <a:rect l="l" t="t" r="r" b="b"/>
            <a:pathLst>
              <a:path w="10499968" h="4304695">
                <a:moveTo>
                  <a:pt x="0" y="0"/>
                </a:moveTo>
                <a:lnTo>
                  <a:pt x="10499968" y="0"/>
                </a:lnTo>
                <a:lnTo>
                  <a:pt x="10499968" y="4304695"/>
                </a:lnTo>
                <a:lnTo>
                  <a:pt x="0" y="4304695"/>
                </a:lnTo>
                <a:lnTo>
                  <a:pt x="0" y="0"/>
                </a:lnTo>
                <a:close/>
              </a:path>
            </a:pathLst>
          </a:custGeom>
          <a:blipFill>
            <a:blip r:embed="rId2"/>
            <a:stretch>
              <a:fillRect t="-86293"/>
            </a:stretch>
          </a:blipFill>
        </p:spPr>
      </p:sp>
      <p:sp>
        <p:nvSpPr>
          <p:cNvPr id="2" name="矩形: 圓角 1">
            <a:extLst>
              <a:ext uri="{FF2B5EF4-FFF2-40B4-BE49-F238E27FC236}">
                <a16:creationId xmlns:a16="http://schemas.microsoft.com/office/drawing/2014/main" id="{3EA21A22-C108-CF5F-A467-92A38E517112}"/>
              </a:ext>
            </a:extLst>
          </p:cNvPr>
          <p:cNvSpPr/>
          <p:nvPr/>
        </p:nvSpPr>
        <p:spPr>
          <a:xfrm>
            <a:off x="4953000" y="621875"/>
            <a:ext cx="7391400" cy="9043249"/>
          </a:xfrm>
          <a:prstGeom prst="roundRect">
            <a:avLst>
              <a:gd name="adj" fmla="val 204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TextBox 8"/>
          <p:cNvSpPr txBox="1"/>
          <p:nvPr/>
        </p:nvSpPr>
        <p:spPr>
          <a:xfrm>
            <a:off x="5675077" y="3860190"/>
            <a:ext cx="6255097" cy="3912033"/>
          </a:xfrm>
          <a:prstGeom prst="rect">
            <a:avLst/>
          </a:prstGeom>
        </p:spPr>
        <p:txBody>
          <a:bodyPr wrap="square" lIns="0" tIns="0" rIns="0" bIns="0" rtlCol="0" anchor="t">
            <a:spAutoFit/>
          </a:bodyPr>
          <a:lstStyle/>
          <a:p>
            <a:pPr marL="950553" lvl="1" indent="-475277" algn="l">
              <a:lnSpc>
                <a:spcPts val="6163"/>
              </a:lnSpc>
              <a:buFont typeface="Arial"/>
              <a:buChar char="•"/>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研發企劃組</a:t>
            </a:r>
            <a:endParaRPr lang="en-US" sz="4600" dirty="0">
              <a:solidFill>
                <a:srgbClr val="01070A"/>
              </a:solidFill>
              <a:latin typeface="微軟正黑體" panose="020B0604030504040204" pitchFamily="34" charset="-120"/>
              <a:ea typeface="微軟正黑體" panose="020B0604030504040204" pitchFamily="34" charset="-120"/>
              <a:cs typeface="DM Sans"/>
              <a:sym typeface="DM Sans"/>
            </a:endParaRPr>
          </a:p>
          <a:p>
            <a:pPr marL="950553" lvl="1" indent="-475277" algn="l">
              <a:lnSpc>
                <a:spcPts val="6163"/>
              </a:lnSpc>
              <a:buFont typeface="Arial"/>
              <a:buChar char="•"/>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計畫管理組</a:t>
            </a:r>
            <a:endParaRPr lang="en-US" sz="4600" dirty="0">
              <a:solidFill>
                <a:srgbClr val="01070A"/>
              </a:solidFill>
              <a:latin typeface="微軟正黑體" panose="020B0604030504040204" pitchFamily="34" charset="-120"/>
              <a:ea typeface="微軟正黑體" panose="020B0604030504040204" pitchFamily="34" charset="-120"/>
              <a:cs typeface="DM Sans"/>
              <a:sym typeface="DM Sans"/>
            </a:endParaRPr>
          </a:p>
          <a:p>
            <a:pPr marL="950553" lvl="1" indent="-475277" algn="l">
              <a:lnSpc>
                <a:spcPts val="6163"/>
              </a:lnSpc>
              <a:buFont typeface="Arial"/>
              <a:buChar char="•"/>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國際及兩岸事務組</a:t>
            </a:r>
            <a:endParaRPr lang="en-US" sz="4600" dirty="0">
              <a:solidFill>
                <a:srgbClr val="01070A"/>
              </a:solidFill>
              <a:latin typeface="微軟正黑體" panose="020B0604030504040204" pitchFamily="34" charset="-120"/>
              <a:ea typeface="微軟正黑體" panose="020B0604030504040204" pitchFamily="34" charset="-120"/>
              <a:cs typeface="DM Sans"/>
              <a:sym typeface="DM Sans"/>
            </a:endParaRPr>
          </a:p>
          <a:p>
            <a:pPr marL="950553" lvl="1" indent="-475277" algn="l">
              <a:lnSpc>
                <a:spcPts val="6163"/>
              </a:lnSpc>
              <a:buFont typeface="Arial"/>
              <a:buChar char="•"/>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產學與推廣教育中心</a:t>
            </a:r>
            <a:endParaRPr lang="en-US" sz="4600" dirty="0">
              <a:solidFill>
                <a:srgbClr val="01070A"/>
              </a:solidFill>
              <a:latin typeface="微軟正黑體" panose="020B0604030504040204" pitchFamily="34" charset="-120"/>
              <a:ea typeface="微軟正黑體" panose="020B0604030504040204" pitchFamily="34" charset="-120"/>
              <a:cs typeface="DM Sans"/>
              <a:sym typeface="DM Sans"/>
            </a:endParaRPr>
          </a:p>
          <a:p>
            <a:pPr marL="950553" lvl="1" indent="-475277" algn="l">
              <a:lnSpc>
                <a:spcPts val="6163"/>
              </a:lnSpc>
              <a:buFont typeface="Arial"/>
              <a:buChar char="•"/>
            </a:pPr>
            <a:r>
              <a:rPr lang="zh-TW" altLang="en-US" sz="4600" dirty="0">
                <a:solidFill>
                  <a:srgbClr val="01070A"/>
                </a:solidFill>
                <a:latin typeface="微軟正黑體" panose="020B0604030504040204" pitchFamily="34" charset="-120"/>
                <a:ea typeface="微軟正黑體" panose="020B0604030504040204" pitchFamily="34" charset="-120"/>
                <a:cs typeface="DM Sans"/>
                <a:sym typeface="DM Sans"/>
              </a:rPr>
              <a:t>創新育成中心</a:t>
            </a:r>
            <a:endParaRPr lang="en-US" sz="4600" dirty="0">
              <a:solidFill>
                <a:srgbClr val="01070A"/>
              </a:solidFill>
              <a:latin typeface="微軟正黑體" panose="020B0604030504040204" pitchFamily="34" charset="-120"/>
              <a:ea typeface="微軟正黑體" panose="020B0604030504040204" pitchFamily="34" charset="-120"/>
              <a:cs typeface="DM Sans"/>
              <a:sym typeface="DM Sans"/>
            </a:endParaRPr>
          </a:p>
        </p:txBody>
      </p:sp>
      <p:sp>
        <p:nvSpPr>
          <p:cNvPr id="14" name="Freeform 4">
            <a:extLst>
              <a:ext uri="{FF2B5EF4-FFF2-40B4-BE49-F238E27FC236}">
                <a16:creationId xmlns:a16="http://schemas.microsoft.com/office/drawing/2014/main" id="{C1869559-8ACC-7400-5C5F-C2106B62A2A4}"/>
              </a:ext>
            </a:extLst>
          </p:cNvPr>
          <p:cNvSpPr/>
          <p:nvPr/>
        </p:nvSpPr>
        <p:spPr>
          <a:xfrm>
            <a:off x="6665748" y="2059037"/>
            <a:ext cx="3997755" cy="550055"/>
          </a:xfrm>
          <a:custGeom>
            <a:avLst/>
            <a:gdLst/>
            <a:ahLst/>
            <a:cxnLst/>
            <a:rect l="l" t="t" r="r" b="b"/>
            <a:pathLst>
              <a:path w="10228058" h="1710875">
                <a:moveTo>
                  <a:pt x="0" y="0"/>
                </a:moveTo>
                <a:lnTo>
                  <a:pt x="10228058" y="0"/>
                </a:lnTo>
                <a:lnTo>
                  <a:pt x="10228058" y="1710876"/>
                </a:lnTo>
                <a:lnTo>
                  <a:pt x="0" y="1710876"/>
                </a:lnTo>
                <a:lnTo>
                  <a:pt x="0" y="0"/>
                </a:lnTo>
                <a:close/>
              </a:path>
            </a:pathLst>
          </a:custGeom>
          <a:blipFill>
            <a:blip r:embed="rId3">
              <a:duotone>
                <a:prstClr val="black"/>
                <a:schemeClr val="accent3">
                  <a:tint val="45000"/>
                  <a:satMod val="400000"/>
                </a:schemeClr>
              </a:duotone>
              <a:extLst>
                <a:ext uri="{96DAC541-7B7A-43D3-8B79-37D633B846F1}">
                  <asvg:svgBlip xmlns:asvg="http://schemas.microsoft.com/office/drawing/2016/SVG/main" r:embed="rId4"/>
                </a:ext>
              </a:extLst>
            </a:blip>
            <a:stretch>
              <a:fillRect/>
            </a:stretch>
          </a:blipFill>
        </p:spPr>
        <p:txBody>
          <a:bodyPr/>
          <a:lstStyle/>
          <a:p>
            <a:endParaRPr lang="zh-TW" altLang="en-US" dirty="0"/>
          </a:p>
        </p:txBody>
      </p:sp>
      <p:sp>
        <p:nvSpPr>
          <p:cNvPr id="7" name="TextBox 7"/>
          <p:cNvSpPr txBox="1"/>
          <p:nvPr/>
        </p:nvSpPr>
        <p:spPr>
          <a:xfrm>
            <a:off x="5967283" y="1664705"/>
            <a:ext cx="5394683" cy="1145698"/>
          </a:xfrm>
          <a:prstGeom prst="rect">
            <a:avLst/>
          </a:prstGeom>
        </p:spPr>
        <p:txBody>
          <a:bodyPr lIns="0" tIns="0" rIns="0" bIns="0" rtlCol="0" anchor="t">
            <a:spAutoFit/>
          </a:bodyPr>
          <a:lstStyle/>
          <a:p>
            <a:pPr marL="0" lvl="0" indent="0" algn="ctr">
              <a:lnSpc>
                <a:spcPts val="9764"/>
              </a:lnSpc>
              <a:spcBef>
                <a:spcPct val="0"/>
              </a:spcBef>
            </a:pPr>
            <a:r>
              <a:rPr lang="en-US" altLang="zh-TW" sz="6900" b="1" dirty="0">
                <a:solidFill>
                  <a:srgbClr val="01070A"/>
                </a:solidFill>
                <a:latin typeface="微軟正黑體" panose="020B0604030504040204" pitchFamily="34" charset="-120"/>
                <a:ea typeface="微軟正黑體" panose="020B0604030504040204" pitchFamily="34" charset="-120"/>
                <a:cs typeface="Carelia"/>
                <a:sym typeface="Carelia"/>
              </a:rPr>
              <a:t>1</a:t>
            </a:r>
            <a:r>
              <a:rPr lang="zh-TW" altLang="en-US" sz="6900" b="1" dirty="0">
                <a:solidFill>
                  <a:srgbClr val="01070A"/>
                </a:solidFill>
                <a:latin typeface="微軟正黑體" panose="020B0604030504040204" pitchFamily="34" charset="-120"/>
                <a:ea typeface="微軟正黑體" panose="020B0604030504040204" pitchFamily="34" charset="-120"/>
                <a:cs typeface="Carelia"/>
                <a:sym typeface="Carelia"/>
              </a:rPr>
              <a:t>、組織介紹</a:t>
            </a:r>
            <a:endParaRPr lang="en-US" altLang="zh-TW" sz="69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grpSp>
        <p:nvGrpSpPr>
          <p:cNvPr id="17" name="群組 16">
            <a:extLst>
              <a:ext uri="{FF2B5EF4-FFF2-40B4-BE49-F238E27FC236}">
                <a16:creationId xmlns:a16="http://schemas.microsoft.com/office/drawing/2014/main" id="{F329A758-166E-ED20-2DC5-587463A16E93}"/>
              </a:ext>
            </a:extLst>
          </p:cNvPr>
          <p:cNvGrpSpPr/>
          <p:nvPr/>
        </p:nvGrpSpPr>
        <p:grpSpPr>
          <a:xfrm>
            <a:off x="13427244" y="5753101"/>
            <a:ext cx="4290183" cy="3964532"/>
            <a:chOff x="13427244" y="5753101"/>
            <a:chExt cx="4290183" cy="3964532"/>
          </a:xfrm>
        </p:grpSpPr>
        <p:sp>
          <p:nvSpPr>
            <p:cNvPr id="16" name="Freeform 4">
              <a:extLst>
                <a:ext uri="{FF2B5EF4-FFF2-40B4-BE49-F238E27FC236}">
                  <a16:creationId xmlns:a16="http://schemas.microsoft.com/office/drawing/2014/main" id="{3438DD8B-1083-7EB8-5E66-323C0D5E8DEE}"/>
                </a:ext>
              </a:extLst>
            </p:cNvPr>
            <p:cNvSpPr/>
            <p:nvPr/>
          </p:nvSpPr>
          <p:spPr>
            <a:xfrm>
              <a:off x="13427244" y="5753101"/>
              <a:ext cx="4114800" cy="3964532"/>
            </a:xfrm>
            <a:custGeom>
              <a:avLst/>
              <a:gdLst/>
              <a:ahLst/>
              <a:cxnLst/>
              <a:rect l="l" t="t" r="r" b="b"/>
              <a:pathLst>
                <a:path w="1844365" h="1782117">
                  <a:moveTo>
                    <a:pt x="0" y="0"/>
                  </a:moveTo>
                  <a:lnTo>
                    <a:pt x="1844364" y="0"/>
                  </a:lnTo>
                  <a:lnTo>
                    <a:pt x="1844364" y="1782118"/>
                  </a:lnTo>
                  <a:lnTo>
                    <a:pt x="0" y="178211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Freeform 22">
              <a:extLst>
                <a:ext uri="{FF2B5EF4-FFF2-40B4-BE49-F238E27FC236}">
                  <a16:creationId xmlns:a16="http://schemas.microsoft.com/office/drawing/2014/main" id="{85CA0B40-7C5F-F95A-38CA-54B534C5A724}"/>
                </a:ext>
              </a:extLst>
            </p:cNvPr>
            <p:cNvSpPr/>
            <p:nvPr/>
          </p:nvSpPr>
          <p:spPr>
            <a:xfrm rot="282697" flipH="1">
              <a:off x="16459345" y="6876438"/>
              <a:ext cx="1258082" cy="1890993"/>
            </a:xfrm>
            <a:custGeom>
              <a:avLst/>
              <a:gdLst/>
              <a:ahLst/>
              <a:cxnLst/>
              <a:rect l="l" t="t" r="r" b="b"/>
              <a:pathLst>
                <a:path w="973890" h="1524680">
                  <a:moveTo>
                    <a:pt x="0" y="0"/>
                  </a:moveTo>
                  <a:lnTo>
                    <a:pt x="973890" y="0"/>
                  </a:lnTo>
                  <a:lnTo>
                    <a:pt x="973890" y="1524680"/>
                  </a:lnTo>
                  <a:lnTo>
                    <a:pt x="0" y="152468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spTree>
    <p:extLst>
      <p:ext uri="{BB962C8B-B14F-4D97-AF65-F5344CB8AC3E}">
        <p14:creationId xmlns:p14="http://schemas.microsoft.com/office/powerpoint/2010/main" val="2446280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圓角 6">
            <a:extLst>
              <a:ext uri="{FF2B5EF4-FFF2-40B4-BE49-F238E27FC236}">
                <a16:creationId xmlns:a16="http://schemas.microsoft.com/office/drawing/2014/main" id="{C0023927-42E2-FEDB-BE26-F9E0FC97F729}"/>
              </a:ext>
            </a:extLst>
          </p:cNvPr>
          <p:cNvSpPr/>
          <p:nvPr/>
        </p:nvSpPr>
        <p:spPr>
          <a:xfrm>
            <a:off x="4953000" y="621875"/>
            <a:ext cx="7391400" cy="9043249"/>
          </a:xfrm>
          <a:prstGeom prst="roundRect">
            <a:avLst>
              <a:gd name="adj" fmla="val 204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Freeform 4">
            <a:extLst>
              <a:ext uri="{FF2B5EF4-FFF2-40B4-BE49-F238E27FC236}">
                <a16:creationId xmlns:a16="http://schemas.microsoft.com/office/drawing/2014/main" id="{C1869559-8ACC-7400-5C5F-C2106B62A2A4}"/>
              </a:ext>
            </a:extLst>
          </p:cNvPr>
          <p:cNvSpPr/>
          <p:nvPr/>
        </p:nvSpPr>
        <p:spPr>
          <a:xfrm>
            <a:off x="5105400" y="4394706"/>
            <a:ext cx="7239000" cy="1722453"/>
          </a:xfrm>
          <a:custGeom>
            <a:avLst/>
            <a:gdLst/>
            <a:ahLst/>
            <a:cxnLst/>
            <a:rect l="l" t="t" r="r" b="b"/>
            <a:pathLst>
              <a:path w="10228058" h="1710875">
                <a:moveTo>
                  <a:pt x="0" y="0"/>
                </a:moveTo>
                <a:lnTo>
                  <a:pt x="10228058" y="0"/>
                </a:lnTo>
                <a:lnTo>
                  <a:pt x="10228058" y="1710876"/>
                </a:lnTo>
                <a:lnTo>
                  <a:pt x="0" y="1710876"/>
                </a:lnTo>
                <a:lnTo>
                  <a:pt x="0" y="0"/>
                </a:lnTo>
                <a:close/>
              </a:path>
            </a:pathLst>
          </a:custGeom>
          <a:blipFill>
            <a:blip r:embed="rId2">
              <a:duotone>
                <a:prstClr val="black"/>
                <a:schemeClr val="accent3">
                  <a:tint val="45000"/>
                  <a:satMod val="400000"/>
                </a:schemeClr>
              </a:duotone>
              <a:extLst>
                <a:ext uri="{96DAC541-7B7A-43D3-8B79-37D633B846F1}">
                  <asvg:svgBlip xmlns:asvg="http://schemas.microsoft.com/office/drawing/2016/SVG/main" r:embed="rId3"/>
                </a:ext>
              </a:extLst>
            </a:blip>
            <a:stretch>
              <a:fillRect/>
            </a:stretch>
          </a:blipFill>
        </p:spPr>
        <p:txBody>
          <a:bodyPr/>
          <a:lstStyle/>
          <a:p>
            <a:endParaRPr lang="zh-TW" altLang="en-US" dirty="0"/>
          </a:p>
        </p:txBody>
      </p:sp>
      <p:sp>
        <p:nvSpPr>
          <p:cNvPr id="2" name="TextBox 7">
            <a:extLst>
              <a:ext uri="{FF2B5EF4-FFF2-40B4-BE49-F238E27FC236}">
                <a16:creationId xmlns:a16="http://schemas.microsoft.com/office/drawing/2014/main" id="{086DA554-4585-4B11-1261-4CE5B68323AB}"/>
              </a:ext>
            </a:extLst>
          </p:cNvPr>
          <p:cNvSpPr txBox="1"/>
          <p:nvPr/>
        </p:nvSpPr>
        <p:spPr>
          <a:xfrm>
            <a:off x="4953000" y="4000500"/>
            <a:ext cx="7239000" cy="1538883"/>
          </a:xfrm>
          <a:prstGeom prst="rect">
            <a:avLst/>
          </a:prstGeom>
        </p:spPr>
        <p:txBody>
          <a:bodyPr wrap="square" lIns="0" tIns="0" rIns="0" bIns="0" rtlCol="0" anchor="t">
            <a:spAutoFit/>
          </a:bodyPr>
          <a:lstStyle/>
          <a:p>
            <a:pPr marL="0" lvl="0" indent="0" algn="ctr">
              <a:spcBef>
                <a:spcPct val="0"/>
              </a:spcBef>
            </a:pPr>
            <a:r>
              <a:rPr lang="en-US" altLang="zh-TW" sz="10000" b="1" dirty="0">
                <a:solidFill>
                  <a:srgbClr val="01070A"/>
                </a:solidFill>
                <a:latin typeface="微軟正黑體" panose="020B0604030504040204" pitchFamily="34" charset="-120"/>
                <a:ea typeface="微軟正黑體" panose="020B0604030504040204" pitchFamily="34" charset="-120"/>
                <a:cs typeface="Carelia"/>
                <a:sym typeface="Carelia"/>
              </a:rPr>
              <a:t>2</a:t>
            </a:r>
            <a:r>
              <a:rPr lang="zh-TW" altLang="en-US" sz="10000" b="1" dirty="0">
                <a:solidFill>
                  <a:srgbClr val="01070A"/>
                </a:solidFill>
                <a:latin typeface="微軟正黑體" panose="020B0604030504040204" pitchFamily="34" charset="-120"/>
                <a:ea typeface="微軟正黑體" panose="020B0604030504040204" pitchFamily="34" charset="-120"/>
                <a:cs typeface="Carelia"/>
                <a:sym typeface="Carelia"/>
              </a:rPr>
              <a:t>、學術倫理</a:t>
            </a:r>
            <a:endParaRPr lang="en-US" altLang="zh-TW" sz="100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
        <p:nvSpPr>
          <p:cNvPr id="8" name="Freeform 22">
            <a:extLst>
              <a:ext uri="{FF2B5EF4-FFF2-40B4-BE49-F238E27FC236}">
                <a16:creationId xmlns:a16="http://schemas.microsoft.com/office/drawing/2014/main" id="{627A508B-D588-F1D1-DE4F-771D7AFE7E49}"/>
              </a:ext>
            </a:extLst>
          </p:cNvPr>
          <p:cNvSpPr/>
          <p:nvPr/>
        </p:nvSpPr>
        <p:spPr>
          <a:xfrm rot="282697" flipH="1">
            <a:off x="16459345" y="6876438"/>
            <a:ext cx="1258082" cy="1890993"/>
          </a:xfrm>
          <a:custGeom>
            <a:avLst/>
            <a:gdLst/>
            <a:ahLst/>
            <a:cxnLst/>
            <a:rect l="l" t="t" r="r" b="b"/>
            <a:pathLst>
              <a:path w="973890" h="1524680">
                <a:moveTo>
                  <a:pt x="0" y="0"/>
                </a:moveTo>
                <a:lnTo>
                  <a:pt x="973890" y="0"/>
                </a:lnTo>
                <a:lnTo>
                  <a:pt x="973890" y="1524680"/>
                </a:lnTo>
                <a:lnTo>
                  <a:pt x="0" y="15246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9" name="群組 8">
            <a:extLst>
              <a:ext uri="{FF2B5EF4-FFF2-40B4-BE49-F238E27FC236}">
                <a16:creationId xmlns:a16="http://schemas.microsoft.com/office/drawing/2014/main" id="{BF5FA95C-2E96-CC72-C3A7-B571438671BC}"/>
              </a:ext>
            </a:extLst>
          </p:cNvPr>
          <p:cNvGrpSpPr/>
          <p:nvPr/>
        </p:nvGrpSpPr>
        <p:grpSpPr>
          <a:xfrm>
            <a:off x="13487400" y="5742216"/>
            <a:ext cx="4290183" cy="3964532"/>
            <a:chOff x="13427244" y="5753101"/>
            <a:chExt cx="4290183" cy="3964532"/>
          </a:xfrm>
        </p:grpSpPr>
        <p:sp>
          <p:nvSpPr>
            <p:cNvPr id="11" name="Freeform 4">
              <a:extLst>
                <a:ext uri="{FF2B5EF4-FFF2-40B4-BE49-F238E27FC236}">
                  <a16:creationId xmlns:a16="http://schemas.microsoft.com/office/drawing/2014/main" id="{5D8790B2-2016-6ED2-F705-CD9EE39F4E67}"/>
                </a:ext>
              </a:extLst>
            </p:cNvPr>
            <p:cNvSpPr/>
            <p:nvPr/>
          </p:nvSpPr>
          <p:spPr>
            <a:xfrm>
              <a:off x="13427244" y="5753101"/>
              <a:ext cx="4114800" cy="3964532"/>
            </a:xfrm>
            <a:custGeom>
              <a:avLst/>
              <a:gdLst/>
              <a:ahLst/>
              <a:cxnLst/>
              <a:rect l="l" t="t" r="r" b="b"/>
              <a:pathLst>
                <a:path w="1844365" h="1782117">
                  <a:moveTo>
                    <a:pt x="0" y="0"/>
                  </a:moveTo>
                  <a:lnTo>
                    <a:pt x="1844364" y="0"/>
                  </a:lnTo>
                  <a:lnTo>
                    <a:pt x="1844364" y="1782118"/>
                  </a:lnTo>
                  <a:lnTo>
                    <a:pt x="0" y="17821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22">
              <a:extLst>
                <a:ext uri="{FF2B5EF4-FFF2-40B4-BE49-F238E27FC236}">
                  <a16:creationId xmlns:a16="http://schemas.microsoft.com/office/drawing/2014/main" id="{9B163F6C-5142-D28F-3498-2834B465D95E}"/>
                </a:ext>
              </a:extLst>
            </p:cNvPr>
            <p:cNvSpPr/>
            <p:nvPr/>
          </p:nvSpPr>
          <p:spPr>
            <a:xfrm rot="282697" flipH="1">
              <a:off x="16459345" y="6876438"/>
              <a:ext cx="1258082" cy="1890993"/>
            </a:xfrm>
            <a:custGeom>
              <a:avLst/>
              <a:gdLst/>
              <a:ahLst/>
              <a:cxnLst/>
              <a:rect l="l" t="t" r="r" b="b"/>
              <a:pathLst>
                <a:path w="973890" h="1524680">
                  <a:moveTo>
                    <a:pt x="0" y="0"/>
                  </a:moveTo>
                  <a:lnTo>
                    <a:pt x="973890" y="0"/>
                  </a:lnTo>
                  <a:lnTo>
                    <a:pt x="973890" y="1524680"/>
                  </a:lnTo>
                  <a:lnTo>
                    <a:pt x="0" y="15246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Tree>
    <p:extLst>
      <p:ext uri="{BB962C8B-B14F-4D97-AF65-F5344CB8AC3E}">
        <p14:creationId xmlns:p14="http://schemas.microsoft.com/office/powerpoint/2010/main" val="51829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B69BA4C-E1AD-2E6F-8066-68065EC1F7B6}"/>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5</a:t>
            </a:fld>
            <a:endParaRPr lang="en-US"/>
          </a:p>
        </p:txBody>
      </p:sp>
      <p:sp>
        <p:nvSpPr>
          <p:cNvPr id="3" name="Freeform 7">
            <a:extLst>
              <a:ext uri="{FF2B5EF4-FFF2-40B4-BE49-F238E27FC236}">
                <a16:creationId xmlns:a16="http://schemas.microsoft.com/office/drawing/2014/main" id="{EBEA5806-FF74-7C57-39DA-04EAD3E7B9E6}"/>
              </a:ext>
            </a:extLst>
          </p:cNvPr>
          <p:cNvSpPr/>
          <p:nvPr/>
        </p:nvSpPr>
        <p:spPr>
          <a:xfrm>
            <a:off x="2054818" y="1319276"/>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31D2036A-481F-485F-4529-FF954BAD6D3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22">
            <a:extLst>
              <a:ext uri="{FF2B5EF4-FFF2-40B4-BE49-F238E27FC236}">
                <a16:creationId xmlns:a16="http://schemas.microsoft.com/office/drawing/2014/main" id="{97728FD7-70F9-14B1-C557-0B6B2C6C3B3F}"/>
              </a:ext>
            </a:extLst>
          </p:cNvPr>
          <p:cNvSpPr/>
          <p:nvPr/>
        </p:nvSpPr>
        <p:spPr>
          <a:xfrm>
            <a:off x="5334000" y="2222422"/>
            <a:ext cx="7142614" cy="378053"/>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9" name="TextBox 26">
            <a:extLst>
              <a:ext uri="{FF2B5EF4-FFF2-40B4-BE49-F238E27FC236}">
                <a16:creationId xmlns:a16="http://schemas.microsoft.com/office/drawing/2014/main" id="{2017FAD5-04BD-E08F-AC90-75FDAA30335F}"/>
              </a:ext>
            </a:extLst>
          </p:cNvPr>
          <p:cNvSpPr txBox="1"/>
          <p:nvPr/>
        </p:nvSpPr>
        <p:spPr>
          <a:xfrm>
            <a:off x="3810000" y="1546110"/>
            <a:ext cx="8894674" cy="1042401"/>
          </a:xfrm>
          <a:prstGeom prst="rect">
            <a:avLst/>
          </a:prstGeom>
        </p:spPr>
        <p:txBody>
          <a:bodyPr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學術倫理</a:t>
            </a:r>
            <a:endParaRPr lang="en-US" sz="63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
        <p:nvSpPr>
          <p:cNvPr id="10" name="TextBox 27">
            <a:extLst>
              <a:ext uri="{FF2B5EF4-FFF2-40B4-BE49-F238E27FC236}">
                <a16:creationId xmlns:a16="http://schemas.microsoft.com/office/drawing/2014/main" id="{D2C6A94A-C535-467C-DD62-B2D112D8F9B0}"/>
              </a:ext>
            </a:extLst>
          </p:cNvPr>
          <p:cNvSpPr txBox="1"/>
          <p:nvPr/>
        </p:nvSpPr>
        <p:spPr>
          <a:xfrm>
            <a:off x="4817491" y="2960446"/>
            <a:ext cx="7887183" cy="430887"/>
          </a:xfrm>
          <a:prstGeom prst="rect">
            <a:avLst/>
          </a:prstGeom>
        </p:spPr>
        <p:txBody>
          <a:bodyPr wrap="square" lIns="0" tIns="0" rIns="0" bIns="0" rtlCol="0" anchor="t">
            <a:spAutoFit/>
          </a:bodyPr>
          <a:lstStyle/>
          <a:p>
            <a:pPr algn="just">
              <a:spcBef>
                <a:spcPts val="0"/>
              </a:spcBef>
            </a:pPr>
            <a:r>
              <a:rPr lang="zh-TW" altLang="en-US" sz="2800" b="1" kern="0" dirty="0">
                <a:latin typeface="微軟正黑體" panose="020B0604030504040204" pitchFamily="34" charset="-120"/>
                <a:ea typeface="微軟正黑體" panose="020B0604030504040204" pitchFamily="34" charset="-120"/>
                <a:cs typeface="Times New Roman" panose="02020603050405020304" pitchFamily="18" charset="0"/>
              </a:rPr>
              <a:t>依本校「</a:t>
            </a:r>
            <a:r>
              <a:rPr lang="zh-TW" altLang="zh-TW" sz="2800" b="1" kern="0" dirty="0">
                <a:latin typeface="微軟正黑體" panose="020B0604030504040204" pitchFamily="34" charset="-120"/>
                <a:ea typeface="微軟正黑體" panose="020B0604030504040204" pitchFamily="34" charset="-120"/>
                <a:cs typeface="Times New Roman" panose="02020603050405020304" pitchFamily="18" charset="0"/>
              </a:rPr>
              <a:t>學術研究倫理教育課程實施要點</a:t>
            </a:r>
            <a:r>
              <a:rPr lang="zh-TW" altLang="en-US" sz="2800" b="1" kern="0"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2800" b="1" kern="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1" name="TextBox 28">
            <a:extLst>
              <a:ext uri="{FF2B5EF4-FFF2-40B4-BE49-F238E27FC236}">
                <a16:creationId xmlns:a16="http://schemas.microsoft.com/office/drawing/2014/main" id="{0B3D561F-FBB6-04A3-E2D2-B9A7CF45FD68}"/>
              </a:ext>
            </a:extLst>
          </p:cNvPr>
          <p:cNvSpPr txBox="1"/>
          <p:nvPr/>
        </p:nvSpPr>
        <p:spPr>
          <a:xfrm>
            <a:off x="3099000" y="3567744"/>
            <a:ext cx="11836200" cy="5233356"/>
          </a:xfrm>
          <a:prstGeom prst="rect">
            <a:avLst/>
          </a:prstGeom>
        </p:spPr>
        <p:txBody>
          <a:bodyPr wrap="square" lIns="0" tIns="0" rIns="0" bIns="0" rtlCol="0" anchor="t">
            <a:spAutoFit/>
          </a:bodyPr>
          <a:lstStyle/>
          <a:p>
            <a:pPr marL="717550" indent="-620713" algn="just">
              <a:lnSpc>
                <a:spcPts val="3400"/>
              </a:lnSpc>
              <a:spcBef>
                <a:spcPts val="0"/>
              </a:spcBef>
              <a:buFont typeface="微軟正黑體" panose="020B0604030504040204" pitchFamily="34" charset="-120"/>
              <a:buChar char="–"/>
            </a:pPr>
            <a:r>
              <a:rPr lang="zh-TW" altLang="en-US" sz="2400" b="1" u="sng"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一般規範</a:t>
            </a:r>
            <a:r>
              <a:rPr lang="zh-TW" altLang="en-US"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623888" algn="just">
              <a:lnSpc>
                <a:spcPts val="3400"/>
              </a:lnSpc>
              <a:spcBef>
                <a:spcPts val="0"/>
              </a:spcBef>
            </a:pPr>
            <a:r>
              <a:rPr lang="zh-TW" altLang="zh-TW" sz="2400" b="1" u="sng"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新進教師</a:t>
            </a:r>
            <a:r>
              <a:rPr lang="zh-TW" altLang="en-US" sz="2400" b="1"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須於</a:t>
            </a:r>
            <a:r>
              <a:rPr lang="zh-TW" altLang="zh-TW" sz="2400" b="1"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到職後</a:t>
            </a:r>
            <a:r>
              <a:rPr lang="en-US" altLang="zh-TW" sz="2400" b="1" u="sng"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zh-TW" sz="2400" b="1" u="sng"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年內</a:t>
            </a:r>
            <a:r>
              <a:rPr lang="zh-TW" altLang="zh-TW" sz="2400" b="1"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完成</a:t>
            </a:r>
            <a:r>
              <a:rPr lang="zh-TW" altLang="zh-TW" sz="2400" b="1" u="sng"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至少</a:t>
            </a:r>
            <a:r>
              <a:rPr lang="en-US" altLang="zh-TW" sz="2400" b="1" u="sng"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zh-TW" sz="2400" b="1" u="sng"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小時</a:t>
            </a:r>
            <a:r>
              <a:rPr lang="zh-TW" altLang="zh-TW" sz="2400" b="1"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之學術研究倫理教育課程。</a:t>
            </a:r>
            <a:endParaRPr lang="en-US" altLang="zh-TW" sz="2400" b="1" kern="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625475" indent="-528638" algn="just">
              <a:lnSpc>
                <a:spcPts val="3400"/>
              </a:lnSpc>
              <a:spcBef>
                <a:spcPts val="0"/>
              </a:spcBef>
              <a:buFont typeface="微軟正黑體" panose="020B0604030504040204" pitchFamily="34" charset="-120"/>
              <a:buChar char="–"/>
            </a:pPr>
            <a:r>
              <a:rPr lang="zh-TW" altLang="en-US" sz="2400" b="1" u="sng"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申請計畫規範</a:t>
            </a:r>
            <a:r>
              <a:rPr lang="zh-TW" altLang="en-US"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623888" algn="just">
              <a:lnSpc>
                <a:spcPts val="3400"/>
              </a:lnSpc>
              <a:spcBef>
                <a:spcPts val="0"/>
              </a:spcBef>
            </a:pPr>
            <a:r>
              <a:rPr lang="zh-TW" altLang="zh-TW" sz="2400" u="sng" dirty="0">
                <a:latin typeface="微軟正黑體" panose="020B0604030504040204" pitchFamily="34" charset="-120"/>
                <a:ea typeface="微軟正黑體" panose="020B0604030504040204" pitchFamily="34" charset="-120"/>
              </a:rPr>
              <a:t>首次</a:t>
            </a:r>
            <a:r>
              <a:rPr lang="zh-TW" altLang="zh-TW" sz="2400" dirty="0">
                <a:latin typeface="微軟正黑體" panose="020B0604030504040204" pitchFamily="34" charset="-120"/>
                <a:ea typeface="微軟正黑體" panose="020B0604030504040204" pitchFamily="34" charset="-120"/>
              </a:rPr>
              <a:t>申請國家科學及技術委員會計畫之計畫主持人及</a:t>
            </a:r>
            <a:r>
              <a:rPr lang="zh-TW" altLang="en-US" sz="2400" dirty="0">
                <a:latin typeface="微軟正黑體" panose="020B0604030504040204" pitchFamily="34" charset="-120"/>
                <a:ea typeface="微軟正黑體" panose="020B0604030504040204" pitchFamily="34" charset="-120"/>
              </a:rPr>
              <a:t>申請書內所列</a:t>
            </a:r>
            <a:r>
              <a:rPr lang="zh-TW" altLang="zh-TW" sz="2400" u="sng" dirty="0">
                <a:latin typeface="微軟正黑體" panose="020B0604030504040204" pitchFamily="34" charset="-120"/>
                <a:ea typeface="微軟正黑體" panose="020B0604030504040204" pitchFamily="34" charset="-120"/>
              </a:rPr>
              <a:t>首次</a:t>
            </a:r>
            <a:r>
              <a:rPr lang="zh-TW" altLang="zh-TW" sz="2400" dirty="0">
                <a:latin typeface="微軟正黑體" panose="020B0604030504040204" pitchFamily="34" charset="-120"/>
                <a:ea typeface="微軟正黑體" panose="020B0604030504040204" pitchFamily="34" charset="-120"/>
              </a:rPr>
              <a:t>執行之參與研究人員，應於申請研究計畫之日</a:t>
            </a:r>
            <a:r>
              <a:rPr lang="zh-TW" altLang="zh-TW" sz="2400" u="sng" dirty="0">
                <a:latin typeface="微軟正黑體" panose="020B0604030504040204" pitchFamily="34" charset="-120"/>
                <a:ea typeface="微軟正黑體" panose="020B0604030504040204" pitchFamily="34" charset="-120"/>
              </a:rPr>
              <a:t>前</a:t>
            </a:r>
            <a:r>
              <a:rPr lang="en-US" altLang="zh-TW" sz="2400" u="sng" dirty="0">
                <a:latin typeface="微軟正黑體" panose="020B0604030504040204" pitchFamily="34" charset="-120"/>
                <a:ea typeface="微軟正黑體" panose="020B0604030504040204" pitchFamily="34" charset="-120"/>
              </a:rPr>
              <a:t>3</a:t>
            </a:r>
            <a:r>
              <a:rPr lang="zh-TW" altLang="zh-TW" sz="2400" u="sng" dirty="0">
                <a:latin typeface="微軟正黑體" panose="020B0604030504040204" pitchFamily="34" charset="-120"/>
                <a:ea typeface="微軟正黑體" panose="020B0604030504040204" pitchFamily="34" charset="-120"/>
              </a:rPr>
              <a:t>年內</a:t>
            </a:r>
            <a:r>
              <a:rPr lang="zh-TW" altLang="zh-TW" sz="2400" dirty="0">
                <a:latin typeface="微軟正黑體" panose="020B0604030504040204" pitchFamily="34" charset="-120"/>
                <a:ea typeface="微軟正黑體" panose="020B0604030504040204" pitchFamily="34" charset="-120"/>
              </a:rPr>
              <a:t>，完成至少</a:t>
            </a:r>
            <a:r>
              <a:rPr lang="en-US" altLang="zh-TW" sz="2400" kern="0" dirty="0">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zh-TW" sz="2400" kern="0" dirty="0">
                <a:latin typeface="微軟正黑體" panose="020B0604030504040204" pitchFamily="34" charset="-120"/>
                <a:ea typeface="微軟正黑體" panose="020B0604030504040204" pitchFamily="34" charset="-120"/>
                <a:cs typeface="Times New Roman" panose="02020603050405020304" pitchFamily="18" charset="0"/>
              </a:rPr>
              <a:t>小</a:t>
            </a:r>
            <a:r>
              <a:rPr lang="zh-TW" altLang="zh-TW" sz="2400" dirty="0">
                <a:latin typeface="微軟正黑體" panose="020B0604030504040204" pitchFamily="34" charset="-120"/>
                <a:ea typeface="微軟正黑體" panose="020B0604030504040204" pitchFamily="34" charset="-120"/>
              </a:rPr>
              <a:t>時之學術倫理教育課程</a:t>
            </a:r>
            <a:r>
              <a:rPr lang="zh-TW" altLang="en-US" sz="2400" dirty="0">
                <a:latin typeface="微軟正黑體" panose="020B0604030504040204" pitchFamily="34" charset="-120"/>
                <a:ea typeface="微軟正黑體" panose="020B0604030504040204" pitchFamily="34" charset="-120"/>
              </a:rPr>
              <a:t>訓練</a:t>
            </a:r>
            <a:r>
              <a:rPr lang="zh-TW" altLang="zh-TW" sz="2400" dirty="0">
                <a:latin typeface="微軟正黑體" panose="020B0604030504040204" pitchFamily="34" charset="-120"/>
                <a:ea typeface="微軟正黑體" panose="020B0604030504040204" pitchFamily="34" charset="-120"/>
              </a:rPr>
              <a:t>；計畫開始執行後所聘</a:t>
            </a:r>
            <a:r>
              <a:rPr lang="zh-TW" altLang="zh-TW" sz="2400" u="sng" dirty="0">
                <a:latin typeface="微軟正黑體" panose="020B0604030504040204" pitchFamily="34" charset="-120"/>
                <a:ea typeface="微軟正黑體" panose="020B0604030504040204" pitchFamily="34" charset="-120"/>
              </a:rPr>
              <a:t>首次執行國家科學及技術委員會計畫之參與研究人員</a:t>
            </a:r>
            <a:r>
              <a:rPr lang="zh-TW" altLang="zh-TW" sz="2400" dirty="0">
                <a:latin typeface="微軟正黑體" panose="020B0604030504040204" pitchFamily="34" charset="-120"/>
                <a:ea typeface="微軟正黑體" panose="020B0604030504040204" pitchFamily="34" charset="-120"/>
              </a:rPr>
              <a:t>，應於起聘日起</a:t>
            </a:r>
            <a:r>
              <a:rPr lang="en-US" altLang="zh-TW" sz="2400" kern="0" dirty="0">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zh-TW" sz="2400" dirty="0">
                <a:latin typeface="微軟正黑體" panose="020B0604030504040204" pitchFamily="34" charset="-120"/>
                <a:ea typeface="微軟正黑體" panose="020B0604030504040204" pitchFamily="34" charset="-120"/>
              </a:rPr>
              <a:t>個月內檢附修習至少</a:t>
            </a:r>
            <a:r>
              <a:rPr lang="en-US" altLang="zh-TW" sz="2400" kern="0" dirty="0">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zh-TW" sz="2400" dirty="0">
                <a:latin typeface="微軟正黑體" panose="020B0604030504040204" pitchFamily="34" charset="-120"/>
                <a:ea typeface="微軟正黑體" panose="020B0604030504040204" pitchFamily="34" charset="-120"/>
              </a:rPr>
              <a:t>小時之學術倫理教育課程</a:t>
            </a:r>
            <a:r>
              <a:rPr lang="zh-TW" altLang="en-US" sz="2400" dirty="0">
                <a:latin typeface="微軟正黑體" panose="020B0604030504040204" pitchFamily="34" charset="-120"/>
                <a:ea typeface="微軟正黑體" panose="020B0604030504040204" pitchFamily="34" charset="-120"/>
              </a:rPr>
              <a:t>訓練。</a:t>
            </a:r>
            <a:endParaRPr lang="en-US" altLang="zh-TW" sz="2400" dirty="0">
              <a:latin typeface="微軟正黑體" panose="020B0604030504040204" pitchFamily="34" charset="-120"/>
              <a:ea typeface="微軟正黑體" panose="020B0604030504040204" pitchFamily="34" charset="-120"/>
            </a:endParaRPr>
          </a:p>
          <a:p>
            <a:pPr marL="625475" indent="-528638" algn="just">
              <a:lnSpc>
                <a:spcPts val="3400"/>
              </a:lnSpc>
              <a:buFont typeface="微軟正黑體" panose="020B0604030504040204" pitchFamily="34" charset="-120"/>
              <a:buChar char="–"/>
            </a:pPr>
            <a:r>
              <a:rPr lang="zh-TW" altLang="zh-TW" sz="2400" b="1" u="sng"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證明</a:t>
            </a:r>
            <a:r>
              <a:rPr lang="zh-TW" altLang="en-US" sz="2400" b="1" u="sng"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文件</a:t>
            </a:r>
            <a:r>
              <a:rPr lang="zh-TW" altLang="en-US"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dirty="0">
                <a:solidFill>
                  <a:prstClr val="black"/>
                </a:solidFill>
                <a:latin typeface="微軟正黑體" panose="020B0604030504040204" pitchFamily="34" charset="-120"/>
                <a:ea typeface="微軟正黑體" panose="020B0604030504040204" pitchFamily="34" charset="-120"/>
              </a:rPr>
              <a:t>學術倫理教育課程訓練</a:t>
            </a:r>
            <a:r>
              <a:rPr lang="zh-TW" altLang="zh-TW" sz="2400" dirty="0">
                <a:latin typeface="微軟正黑體" panose="020B0604030504040204" pitchFamily="34" charset="-120"/>
                <a:ea typeface="微軟正黑體" panose="020B0604030504040204" pitchFamily="34" charset="-120"/>
              </a:rPr>
              <a:t>相關</a:t>
            </a:r>
            <a:r>
              <a:rPr lang="zh-TW" altLang="zh-TW" sz="2400" dirty="0">
                <a:solidFill>
                  <a:prstClr val="black"/>
                </a:solidFill>
                <a:latin typeface="微軟正黑體" panose="020B0604030504040204" pitchFamily="34" charset="-120"/>
                <a:ea typeface="微軟正黑體" panose="020B0604030504040204" pitchFamily="34" charset="-120"/>
              </a:rPr>
              <a:t>證明文件</a:t>
            </a:r>
            <a:r>
              <a:rPr lang="zh-TW" altLang="en-US" sz="2400" dirty="0">
                <a:solidFill>
                  <a:prstClr val="black"/>
                </a:solidFill>
                <a:latin typeface="微軟正黑體" panose="020B0604030504040204" pitchFamily="34" charset="-120"/>
                <a:ea typeface="微軟正黑體" panose="020B0604030504040204" pitchFamily="34" charset="-120"/>
              </a:rPr>
              <a:t>應</a:t>
            </a:r>
            <a:r>
              <a:rPr lang="zh-TW" altLang="zh-TW" sz="2400" dirty="0">
                <a:solidFill>
                  <a:prstClr val="black"/>
                </a:solidFill>
                <a:latin typeface="微軟正黑體" panose="020B0604030504040204" pitchFamily="34" charset="-120"/>
                <a:ea typeface="微軟正黑體" panose="020B0604030504040204" pitchFamily="34" charset="-120"/>
              </a:rPr>
              <a:t>送本校研究發展處備查。</a:t>
            </a:r>
            <a:endParaRPr lang="en-US" altLang="zh-TW" sz="2400" dirty="0">
              <a:solidFill>
                <a:prstClr val="black"/>
              </a:solidFill>
              <a:latin typeface="微軟正黑體" panose="020B0604030504040204" pitchFamily="34" charset="-120"/>
              <a:ea typeface="微軟正黑體" panose="020B0604030504040204" pitchFamily="34" charset="-120"/>
            </a:endParaRPr>
          </a:p>
          <a:p>
            <a:pPr marL="625475" lvl="1" indent="-528638" algn="just">
              <a:lnSpc>
                <a:spcPts val="3400"/>
              </a:lnSpc>
              <a:spcBef>
                <a:spcPts val="0"/>
              </a:spcBef>
              <a:buFont typeface="微軟正黑體" panose="020B0604030504040204" pitchFamily="34" charset="-120"/>
              <a:buChar char="–"/>
            </a:pPr>
            <a:r>
              <a:rPr lang="zh-TW" altLang="en-US" sz="2400" b="1" u="sng"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修習學術研究倫理相關課程管道</a:t>
            </a:r>
            <a:r>
              <a:rPr lang="zh-TW" altLang="en-US"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896938" lvl="2" indent="-342900" algn="just">
              <a:lnSpc>
                <a:spcPts val="3600"/>
              </a:lnSpc>
              <a:buFont typeface="Arial" panose="020B0604020202020204" pitchFamily="34" charset="0"/>
              <a:buChar char="•"/>
            </a:pPr>
            <a:r>
              <a:rPr lang="zh-TW" altLang="en-US" sz="2400" dirty="0">
                <a:latin typeface="微軟正黑體" panose="020B0604030504040204" pitchFamily="34" charset="-120"/>
                <a:ea typeface="微軟正黑體" panose="020B0604030504040204" pitchFamily="34" charset="-120"/>
              </a:rPr>
              <a:t>校內：研發處每學期辦理</a:t>
            </a: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場；</a:t>
            </a:r>
            <a:r>
              <a:rPr lang="zh-TW" altLang="zh-TW" sz="2400" dirty="0">
                <a:latin typeface="微軟正黑體" panose="020B0604030504040204" pitchFamily="34" charset="-120"/>
                <a:ea typeface="微軟正黑體" panose="020B0604030504040204" pitchFamily="34" charset="-120"/>
              </a:rPr>
              <a:t>人事室</a:t>
            </a:r>
            <a:r>
              <a:rPr lang="zh-TW" altLang="en-US" sz="2400" dirty="0">
                <a:latin typeface="微軟正黑體" panose="020B0604030504040204" pitchFamily="34" charset="-120"/>
                <a:ea typeface="微軟正黑體" panose="020B0604030504040204" pitchFamily="34" charset="-120"/>
              </a:rPr>
              <a:t>、教學發展中心及</a:t>
            </a:r>
            <a:r>
              <a:rPr lang="zh-TW" altLang="zh-TW" sz="2400" dirty="0">
                <a:latin typeface="微軟正黑體" panose="020B0604030504040204" pitchFamily="34" charset="-120"/>
                <a:ea typeface="微軟正黑體" panose="020B0604030504040204" pitchFamily="34" charset="-120"/>
              </a:rPr>
              <a:t>各院系</a:t>
            </a:r>
            <a:r>
              <a:rPr lang="zh-TW" altLang="en-US" sz="2400" dirty="0">
                <a:latin typeface="微軟正黑體" panose="020B0604030504040204" pitchFamily="34" charset="-120"/>
                <a:ea typeface="微軟正黑體" panose="020B0604030504040204" pitchFamily="34" charset="-120"/>
              </a:rPr>
              <a:t>不定期辦理。</a:t>
            </a:r>
            <a:endParaRPr lang="en-US" altLang="zh-TW" sz="2400" dirty="0">
              <a:latin typeface="微軟正黑體" panose="020B0604030504040204" pitchFamily="34" charset="-120"/>
              <a:ea typeface="微軟正黑體" panose="020B0604030504040204" pitchFamily="34" charset="-120"/>
            </a:endParaRPr>
          </a:p>
          <a:p>
            <a:pPr marL="896938" lvl="2" indent="-342900" algn="just">
              <a:lnSpc>
                <a:spcPts val="3600"/>
              </a:lnSpc>
              <a:buFont typeface="Arial" panose="020B0604020202020204" pitchFamily="34" charset="0"/>
              <a:buChar char="•"/>
            </a:pPr>
            <a:r>
              <a:rPr lang="zh-TW" altLang="zh-TW" sz="2400" dirty="0">
                <a:latin typeface="微軟正黑體" panose="020B0604030504040204" pitchFamily="34" charset="-120"/>
                <a:ea typeface="微軟正黑體" panose="020B0604030504040204" pitchFamily="34" charset="-120"/>
              </a:rPr>
              <a:t>臺灣學術倫理教育資源中心</a:t>
            </a:r>
            <a:r>
              <a:rPr lang="zh-TW" altLang="en-US" sz="2400" dirty="0">
                <a:latin typeface="微軟正黑體" panose="020B0604030504040204" pitchFamily="34" charset="-120"/>
                <a:ea typeface="微軟正黑體" panose="020B0604030504040204" pitchFamily="34" charset="-120"/>
              </a:rPr>
              <a:t>、</a:t>
            </a:r>
            <a:r>
              <a:rPr lang="zh-TW" altLang="zh-TW" sz="2400" dirty="0">
                <a:latin typeface="微軟正黑體" panose="020B0604030504040204" pitchFamily="34" charset="-120"/>
                <a:ea typeface="微軟正黑體" panose="020B0604030504040204" pitchFamily="34" charset="-120"/>
              </a:rPr>
              <a:t>各區域教學資源中心</a:t>
            </a:r>
            <a:r>
              <a:rPr lang="zh-TW" altLang="en-US" sz="2400" dirty="0">
                <a:latin typeface="微軟正黑體" panose="020B0604030504040204" pitchFamily="34" charset="-120"/>
                <a:ea typeface="微軟正黑體" panose="020B0604030504040204" pitchFamily="34" charset="-120"/>
              </a:rPr>
              <a:t>。</a:t>
            </a:r>
            <a:endParaRPr lang="en-US" altLang="zh-TW" sz="2400" kern="0"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92075" algn="just">
              <a:lnSpc>
                <a:spcPts val="3400"/>
              </a:lnSpc>
              <a:spcBef>
                <a:spcPts val="0"/>
              </a:spcBef>
            </a:pPr>
            <a:endParaRPr lang="en-US" altLang="zh-TW" sz="2400" dirty="0">
              <a:solidFill>
                <a:prstClr val="black"/>
              </a:solidFill>
              <a:latin typeface="微軟正黑體" panose="020B0604030504040204" pitchFamily="34" charset="-120"/>
              <a:ea typeface="微軟正黑體" panose="020B0604030504040204" pitchFamily="34" charset="-120"/>
            </a:endParaRPr>
          </a:p>
        </p:txBody>
      </p:sp>
      <p:pic>
        <p:nvPicPr>
          <p:cNvPr id="12" name="圖形 11" descr="畢業帽 以實心填滿">
            <a:extLst>
              <a:ext uri="{FF2B5EF4-FFF2-40B4-BE49-F238E27FC236}">
                <a16:creationId xmlns:a16="http://schemas.microsoft.com/office/drawing/2014/main" id="{2C196E20-DD8F-95F2-06AB-5DF2FF735A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04862" y="2324100"/>
            <a:ext cx="1467138" cy="1467138"/>
          </a:xfrm>
          <a:prstGeom prst="rect">
            <a:avLst/>
          </a:prstGeom>
        </p:spPr>
      </p:pic>
      <p:sp>
        <p:nvSpPr>
          <p:cNvPr id="13" name="TextBox 28">
            <a:extLst>
              <a:ext uri="{FF2B5EF4-FFF2-40B4-BE49-F238E27FC236}">
                <a16:creationId xmlns:a16="http://schemas.microsoft.com/office/drawing/2014/main" id="{D01D5372-72B2-FC88-5C45-F566CDF6FC30}"/>
              </a:ext>
            </a:extLst>
          </p:cNvPr>
          <p:cNvSpPr txBox="1"/>
          <p:nvPr/>
        </p:nvSpPr>
        <p:spPr>
          <a:xfrm>
            <a:off x="3022800" y="8725414"/>
            <a:ext cx="2438401"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洽詢：研發企劃組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14" name="Freeform 22">
            <a:extLst>
              <a:ext uri="{FF2B5EF4-FFF2-40B4-BE49-F238E27FC236}">
                <a16:creationId xmlns:a16="http://schemas.microsoft.com/office/drawing/2014/main" id="{B7DC1954-0E3D-7910-3E19-37115A199166}"/>
              </a:ext>
            </a:extLst>
          </p:cNvPr>
          <p:cNvSpPr/>
          <p:nvPr/>
        </p:nvSpPr>
        <p:spPr>
          <a:xfrm>
            <a:off x="5334000" y="2226731"/>
            <a:ext cx="7142614" cy="378053"/>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15" name="TextBox 26">
            <a:extLst>
              <a:ext uri="{FF2B5EF4-FFF2-40B4-BE49-F238E27FC236}">
                <a16:creationId xmlns:a16="http://schemas.microsoft.com/office/drawing/2014/main" id="{20C5CDEE-61B3-8751-6324-55872C8868A1}"/>
              </a:ext>
            </a:extLst>
          </p:cNvPr>
          <p:cNvSpPr txBox="1"/>
          <p:nvPr/>
        </p:nvSpPr>
        <p:spPr>
          <a:xfrm>
            <a:off x="3810000" y="1550419"/>
            <a:ext cx="8894674" cy="1042401"/>
          </a:xfrm>
          <a:prstGeom prst="rect">
            <a:avLst/>
          </a:prstGeom>
        </p:spPr>
        <p:txBody>
          <a:bodyPr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學術倫理</a:t>
            </a:r>
            <a:endParaRPr lang="en-US" sz="63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Tree>
    <p:extLst>
      <p:ext uri="{BB962C8B-B14F-4D97-AF65-F5344CB8AC3E}">
        <p14:creationId xmlns:p14="http://schemas.microsoft.com/office/powerpoint/2010/main" val="2328048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圓角 5">
            <a:extLst>
              <a:ext uri="{FF2B5EF4-FFF2-40B4-BE49-F238E27FC236}">
                <a16:creationId xmlns:a16="http://schemas.microsoft.com/office/drawing/2014/main" id="{19BEE2B4-AED5-1099-5C1E-D633E099B6ED}"/>
              </a:ext>
            </a:extLst>
          </p:cNvPr>
          <p:cNvSpPr/>
          <p:nvPr/>
        </p:nvSpPr>
        <p:spPr>
          <a:xfrm>
            <a:off x="4953000" y="621875"/>
            <a:ext cx="7391400" cy="9043249"/>
          </a:xfrm>
          <a:prstGeom prst="roundRect">
            <a:avLst>
              <a:gd name="adj" fmla="val 204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Freeform 4">
            <a:extLst>
              <a:ext uri="{FF2B5EF4-FFF2-40B4-BE49-F238E27FC236}">
                <a16:creationId xmlns:a16="http://schemas.microsoft.com/office/drawing/2014/main" id="{C1869559-8ACC-7400-5C5F-C2106B62A2A4}"/>
              </a:ext>
            </a:extLst>
          </p:cNvPr>
          <p:cNvSpPr/>
          <p:nvPr/>
        </p:nvSpPr>
        <p:spPr>
          <a:xfrm>
            <a:off x="4985657" y="4046977"/>
            <a:ext cx="7239000" cy="1722453"/>
          </a:xfrm>
          <a:custGeom>
            <a:avLst/>
            <a:gdLst/>
            <a:ahLst/>
            <a:cxnLst/>
            <a:rect l="l" t="t" r="r" b="b"/>
            <a:pathLst>
              <a:path w="10228058" h="1710875">
                <a:moveTo>
                  <a:pt x="0" y="0"/>
                </a:moveTo>
                <a:lnTo>
                  <a:pt x="10228058" y="0"/>
                </a:lnTo>
                <a:lnTo>
                  <a:pt x="10228058" y="1710876"/>
                </a:lnTo>
                <a:lnTo>
                  <a:pt x="0" y="1710876"/>
                </a:lnTo>
                <a:lnTo>
                  <a:pt x="0" y="0"/>
                </a:lnTo>
                <a:close/>
              </a:path>
            </a:pathLst>
          </a:custGeom>
          <a:blipFill>
            <a:blip r:embed="rId2">
              <a:duotone>
                <a:prstClr val="black"/>
                <a:schemeClr val="accent3">
                  <a:tint val="45000"/>
                  <a:satMod val="400000"/>
                </a:schemeClr>
              </a:duotone>
              <a:extLst>
                <a:ext uri="{96DAC541-7B7A-43D3-8B79-37D633B846F1}">
                  <asvg:svgBlip xmlns:asvg="http://schemas.microsoft.com/office/drawing/2016/SVG/main" r:embed="rId3"/>
                </a:ext>
              </a:extLst>
            </a:blip>
            <a:stretch>
              <a:fillRect/>
            </a:stretch>
          </a:blipFill>
        </p:spPr>
        <p:txBody>
          <a:bodyPr/>
          <a:lstStyle/>
          <a:p>
            <a:endParaRPr lang="zh-TW" altLang="en-US" dirty="0"/>
          </a:p>
        </p:txBody>
      </p:sp>
      <p:sp>
        <p:nvSpPr>
          <p:cNvPr id="2" name="TextBox 7">
            <a:extLst>
              <a:ext uri="{FF2B5EF4-FFF2-40B4-BE49-F238E27FC236}">
                <a16:creationId xmlns:a16="http://schemas.microsoft.com/office/drawing/2014/main" id="{086DA554-4585-4B11-1261-4CE5B68323AB}"/>
              </a:ext>
            </a:extLst>
          </p:cNvPr>
          <p:cNvSpPr txBox="1"/>
          <p:nvPr/>
        </p:nvSpPr>
        <p:spPr>
          <a:xfrm>
            <a:off x="4985657" y="3924300"/>
            <a:ext cx="7239000" cy="1538883"/>
          </a:xfrm>
          <a:prstGeom prst="rect">
            <a:avLst/>
          </a:prstGeom>
        </p:spPr>
        <p:txBody>
          <a:bodyPr wrap="square" lIns="0" tIns="0" rIns="0" bIns="0" rtlCol="0" anchor="t">
            <a:spAutoFit/>
          </a:bodyPr>
          <a:lstStyle/>
          <a:p>
            <a:pPr marL="0" lvl="0" indent="0" algn="ctr">
              <a:spcBef>
                <a:spcPct val="0"/>
              </a:spcBef>
            </a:pPr>
            <a:r>
              <a:rPr lang="en-US" altLang="zh-TW" sz="10000" b="1" dirty="0">
                <a:solidFill>
                  <a:srgbClr val="01070A"/>
                </a:solidFill>
                <a:latin typeface="微軟正黑體" panose="020B0604030504040204" pitchFamily="34" charset="-120"/>
                <a:ea typeface="微軟正黑體" panose="020B0604030504040204" pitchFamily="34" charset="-120"/>
                <a:cs typeface="Carelia"/>
                <a:sym typeface="Carelia"/>
              </a:rPr>
              <a:t>3</a:t>
            </a:r>
            <a:r>
              <a:rPr lang="zh-TW" altLang="en-US" sz="10000" b="1" dirty="0">
                <a:solidFill>
                  <a:srgbClr val="01070A"/>
                </a:solidFill>
                <a:latin typeface="微軟正黑體" panose="020B0604030504040204" pitchFamily="34" charset="-120"/>
                <a:ea typeface="微軟正黑體" panose="020B0604030504040204" pitchFamily="34" charset="-120"/>
                <a:cs typeface="Carelia"/>
                <a:sym typeface="Carelia"/>
              </a:rPr>
              <a:t>、計畫承接</a:t>
            </a:r>
            <a:endParaRPr lang="en-US" altLang="zh-TW" sz="100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grpSp>
        <p:nvGrpSpPr>
          <p:cNvPr id="8" name="群組 7">
            <a:extLst>
              <a:ext uri="{FF2B5EF4-FFF2-40B4-BE49-F238E27FC236}">
                <a16:creationId xmlns:a16="http://schemas.microsoft.com/office/drawing/2014/main" id="{BB99CB33-B345-3FA2-92DC-3FCC51EB9DDD}"/>
              </a:ext>
            </a:extLst>
          </p:cNvPr>
          <p:cNvGrpSpPr/>
          <p:nvPr/>
        </p:nvGrpSpPr>
        <p:grpSpPr>
          <a:xfrm>
            <a:off x="13487400" y="5742216"/>
            <a:ext cx="4290183" cy="3964532"/>
            <a:chOff x="13427244" y="5753101"/>
            <a:chExt cx="4290183" cy="3964532"/>
          </a:xfrm>
        </p:grpSpPr>
        <p:sp>
          <p:nvSpPr>
            <p:cNvPr id="9" name="Freeform 4">
              <a:extLst>
                <a:ext uri="{FF2B5EF4-FFF2-40B4-BE49-F238E27FC236}">
                  <a16:creationId xmlns:a16="http://schemas.microsoft.com/office/drawing/2014/main" id="{9C8CF27D-9FAF-BE67-3419-91E37044D287}"/>
                </a:ext>
              </a:extLst>
            </p:cNvPr>
            <p:cNvSpPr/>
            <p:nvPr/>
          </p:nvSpPr>
          <p:spPr>
            <a:xfrm>
              <a:off x="13427244" y="5753101"/>
              <a:ext cx="4114800" cy="3964532"/>
            </a:xfrm>
            <a:custGeom>
              <a:avLst/>
              <a:gdLst/>
              <a:ahLst/>
              <a:cxnLst/>
              <a:rect l="l" t="t" r="r" b="b"/>
              <a:pathLst>
                <a:path w="1844365" h="1782117">
                  <a:moveTo>
                    <a:pt x="0" y="0"/>
                  </a:moveTo>
                  <a:lnTo>
                    <a:pt x="1844364" y="0"/>
                  </a:lnTo>
                  <a:lnTo>
                    <a:pt x="1844364" y="1782118"/>
                  </a:lnTo>
                  <a:lnTo>
                    <a:pt x="0" y="17821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22">
              <a:extLst>
                <a:ext uri="{FF2B5EF4-FFF2-40B4-BE49-F238E27FC236}">
                  <a16:creationId xmlns:a16="http://schemas.microsoft.com/office/drawing/2014/main" id="{37FABF4C-6C9E-2ED6-D68F-EC4D15FE7AA6}"/>
                </a:ext>
              </a:extLst>
            </p:cNvPr>
            <p:cNvSpPr/>
            <p:nvPr/>
          </p:nvSpPr>
          <p:spPr>
            <a:xfrm rot="282697" flipH="1">
              <a:off x="16459345" y="6876438"/>
              <a:ext cx="1258082" cy="1890993"/>
            </a:xfrm>
            <a:custGeom>
              <a:avLst/>
              <a:gdLst/>
              <a:ahLst/>
              <a:cxnLst/>
              <a:rect l="l" t="t" r="r" b="b"/>
              <a:pathLst>
                <a:path w="973890" h="1524680">
                  <a:moveTo>
                    <a:pt x="0" y="0"/>
                  </a:moveTo>
                  <a:lnTo>
                    <a:pt x="973890" y="0"/>
                  </a:lnTo>
                  <a:lnTo>
                    <a:pt x="973890" y="1524680"/>
                  </a:lnTo>
                  <a:lnTo>
                    <a:pt x="0" y="15246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Tree>
    <p:extLst>
      <p:ext uri="{BB962C8B-B14F-4D97-AF65-F5344CB8AC3E}">
        <p14:creationId xmlns:p14="http://schemas.microsoft.com/office/powerpoint/2010/main" val="1927013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0CDEF040-9E5C-8057-9573-ABE577F4EE81}"/>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7</a:t>
            </a:fld>
            <a:endParaRPr lang="en-US"/>
          </a:p>
        </p:txBody>
      </p:sp>
      <p:sp>
        <p:nvSpPr>
          <p:cNvPr id="3" name="Freeform 7">
            <a:extLst>
              <a:ext uri="{FF2B5EF4-FFF2-40B4-BE49-F238E27FC236}">
                <a16:creationId xmlns:a16="http://schemas.microsoft.com/office/drawing/2014/main" id="{734A5139-3E9B-9617-1608-1544E0AE1646}"/>
              </a:ext>
            </a:extLst>
          </p:cNvPr>
          <p:cNvSpPr/>
          <p:nvPr/>
        </p:nvSpPr>
        <p:spPr>
          <a:xfrm>
            <a:off x="2054818" y="1333524"/>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749362BE-8D68-0E1C-DC5F-5B988A9C2E1F}"/>
              </a:ext>
            </a:extLst>
          </p:cNvPr>
          <p:cNvSpPr/>
          <p:nvPr/>
        </p:nvSpPr>
        <p:spPr>
          <a:xfrm>
            <a:off x="14538285" y="7275894"/>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22">
            <a:extLst>
              <a:ext uri="{FF2B5EF4-FFF2-40B4-BE49-F238E27FC236}">
                <a16:creationId xmlns:a16="http://schemas.microsoft.com/office/drawing/2014/main" id="{ECDC6AF0-DC17-ACAB-199D-228CB8C0C840}"/>
              </a:ext>
            </a:extLst>
          </p:cNvPr>
          <p:cNvSpPr/>
          <p:nvPr/>
        </p:nvSpPr>
        <p:spPr>
          <a:xfrm>
            <a:off x="5442163" y="1649502"/>
            <a:ext cx="7696200" cy="745507"/>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6" name="TextBox 28">
            <a:extLst>
              <a:ext uri="{FF2B5EF4-FFF2-40B4-BE49-F238E27FC236}">
                <a16:creationId xmlns:a16="http://schemas.microsoft.com/office/drawing/2014/main" id="{3A25C772-2A04-5427-4414-8171D9DCCF24}"/>
              </a:ext>
            </a:extLst>
          </p:cNvPr>
          <p:cNvSpPr txBox="1"/>
          <p:nvPr/>
        </p:nvSpPr>
        <p:spPr>
          <a:xfrm>
            <a:off x="2278480" y="8797113"/>
            <a:ext cx="3632093"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洽詢：計畫管理組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7" name="TextBox 26">
            <a:extLst>
              <a:ext uri="{FF2B5EF4-FFF2-40B4-BE49-F238E27FC236}">
                <a16:creationId xmlns:a16="http://schemas.microsoft.com/office/drawing/2014/main" id="{48B95352-7D60-D885-1AA7-A82C79B35675}"/>
              </a:ext>
            </a:extLst>
          </p:cNvPr>
          <p:cNvSpPr txBox="1"/>
          <p:nvPr/>
        </p:nvSpPr>
        <p:spPr>
          <a:xfrm>
            <a:off x="2054819" y="1343547"/>
            <a:ext cx="14178362"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計畫承接</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國科會</a:t>
            </a:r>
            <a:endPar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
        <p:nvSpPr>
          <p:cNvPr id="14" name="Freeform 22">
            <a:extLst>
              <a:ext uri="{FF2B5EF4-FFF2-40B4-BE49-F238E27FC236}">
                <a16:creationId xmlns:a16="http://schemas.microsoft.com/office/drawing/2014/main" id="{F29AED8B-2BE0-CA79-E555-6C69C00D929D}"/>
              </a:ext>
            </a:extLst>
          </p:cNvPr>
          <p:cNvSpPr/>
          <p:nvPr/>
        </p:nvSpPr>
        <p:spPr>
          <a:xfrm>
            <a:off x="2783676" y="5659067"/>
            <a:ext cx="4948245" cy="41443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22">
            <a:extLst>
              <a:ext uri="{FF2B5EF4-FFF2-40B4-BE49-F238E27FC236}">
                <a16:creationId xmlns:a16="http://schemas.microsoft.com/office/drawing/2014/main" id="{D30818B0-34E4-E944-484C-5A8DB97649EE}"/>
              </a:ext>
            </a:extLst>
          </p:cNvPr>
          <p:cNvSpPr/>
          <p:nvPr/>
        </p:nvSpPr>
        <p:spPr>
          <a:xfrm>
            <a:off x="2671754" y="2654574"/>
            <a:ext cx="5540817" cy="36512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2">
            <a:extLst>
              <a:ext uri="{FF2B5EF4-FFF2-40B4-BE49-F238E27FC236}">
                <a16:creationId xmlns:a16="http://schemas.microsoft.com/office/drawing/2014/main" id="{9AB9CCD7-B3F7-6AEA-F695-22CFE204286A}"/>
              </a:ext>
            </a:extLst>
          </p:cNvPr>
          <p:cNvSpPr/>
          <p:nvPr/>
        </p:nvSpPr>
        <p:spPr>
          <a:xfrm>
            <a:off x="2895599" y="7718133"/>
            <a:ext cx="4724400" cy="355223"/>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Freeform 22">
            <a:extLst>
              <a:ext uri="{FF2B5EF4-FFF2-40B4-BE49-F238E27FC236}">
                <a16:creationId xmlns:a16="http://schemas.microsoft.com/office/drawing/2014/main" id="{C19F71CB-3FCC-3348-CA7F-B9D80703F53E}"/>
              </a:ext>
            </a:extLst>
          </p:cNvPr>
          <p:cNvSpPr/>
          <p:nvPr/>
        </p:nvSpPr>
        <p:spPr>
          <a:xfrm>
            <a:off x="3135889" y="3735638"/>
            <a:ext cx="6248400" cy="386596"/>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27">
            <a:extLst>
              <a:ext uri="{FF2B5EF4-FFF2-40B4-BE49-F238E27FC236}">
                <a16:creationId xmlns:a16="http://schemas.microsoft.com/office/drawing/2014/main" id="{9E522164-D562-A590-11F5-4C4BD44D62DC}"/>
              </a:ext>
            </a:extLst>
          </p:cNvPr>
          <p:cNvSpPr txBox="1"/>
          <p:nvPr/>
        </p:nvSpPr>
        <p:spPr>
          <a:xfrm>
            <a:off x="2211833" y="2606188"/>
            <a:ext cx="13827895" cy="1292662"/>
          </a:xfrm>
          <a:prstGeom prst="rect">
            <a:avLst/>
          </a:prstGeom>
        </p:spPr>
        <p:txBody>
          <a:bodyPr wrap="square" lIns="0" tIns="0" rIns="0" bIns="0" rtlCol="0" anchor="t">
            <a:spAutoFit/>
          </a:bodyPr>
          <a:lstStyle/>
          <a:p>
            <a:pPr lvl="1" indent="-457200">
              <a:spcBef>
                <a:spcPts val="0"/>
              </a:spcBef>
              <a:spcAft>
                <a:spcPts val="0"/>
              </a:spcAft>
              <a:buFont typeface="微軟正黑體" panose="020B0604030504040204" pitchFamily="34" charset="-120"/>
              <a:buChar char="–"/>
            </a:pPr>
            <a:r>
              <a:rPr lang="zh-TW" altLang="en-US" sz="2800" b="1" dirty="0">
                <a:latin typeface="微軟正黑體" panose="020B0604030504040204" pitchFamily="34" charset="-120"/>
                <a:ea typeface="微軟正黑體" panose="020B0604030504040204" pitchFamily="34" charset="-120"/>
              </a:rPr>
              <a:t>國科會「一般專題研究計畫」</a:t>
            </a:r>
            <a:endParaRPr lang="en-US" altLang="zh-TW" sz="2800" dirty="0">
              <a:latin typeface="微軟正黑體" panose="020B0604030504040204" pitchFamily="34" charset="-120"/>
              <a:ea typeface="微軟正黑體" panose="020B0604030504040204" pitchFamily="34" charset="-120"/>
            </a:endParaRPr>
          </a:p>
          <a:p>
            <a:pPr marL="457200" lvl="2"/>
            <a:r>
              <a:rPr lang="zh-TW" altLang="en-US" sz="2500" dirty="0">
                <a:latin typeface="微軟正黑體" panose="020B0604030504040204" pitchFamily="34" charset="-120"/>
                <a:ea typeface="微軟正黑體" panose="020B0604030504040204" pitchFamily="34" charset="-120"/>
              </a:rPr>
              <a:t>每年</a:t>
            </a:r>
            <a:r>
              <a:rPr lang="en-US" altLang="zh-TW" sz="2500" dirty="0">
                <a:latin typeface="微軟正黑體" panose="020B0604030504040204" pitchFamily="34" charset="-120"/>
                <a:ea typeface="微軟正黑體" panose="020B0604030504040204" pitchFamily="34" charset="-120"/>
              </a:rPr>
              <a:t>11</a:t>
            </a:r>
            <a:r>
              <a:rPr lang="zh-TW" altLang="en-US" sz="2500" dirty="0">
                <a:latin typeface="微軟正黑體" panose="020B0604030504040204" pitchFamily="34" charset="-120"/>
                <a:ea typeface="微軟正黑體" panose="020B0604030504040204" pitchFamily="34" charset="-120"/>
              </a:rPr>
              <a:t>月</a:t>
            </a:r>
            <a:r>
              <a:rPr lang="zh-TW" altLang="zh-TW" sz="2500" dirty="0">
                <a:latin typeface="微軟正黑體" panose="020B0604030504040204" pitchFamily="34" charset="-120"/>
                <a:ea typeface="微軟正黑體" panose="020B0604030504040204" pitchFamily="34" charset="-120"/>
              </a:rPr>
              <a:t>受理申請</a:t>
            </a:r>
            <a:r>
              <a:rPr lang="zh-TW" altLang="en-US" sz="2500" dirty="0">
                <a:latin typeface="微軟正黑體" panose="020B0604030504040204" pitchFamily="34" charset="-120"/>
                <a:ea typeface="微軟正黑體" panose="020B0604030504040204" pitchFamily="34" charset="-120"/>
              </a:rPr>
              <a:t>，執行期間為每年</a:t>
            </a:r>
            <a:r>
              <a:rPr lang="en-US" altLang="zh-TW" sz="2500" dirty="0">
                <a:latin typeface="微軟正黑體" panose="020B0604030504040204" pitchFamily="34" charset="-120"/>
                <a:ea typeface="微軟正黑體" panose="020B0604030504040204" pitchFamily="34" charset="-120"/>
              </a:rPr>
              <a:t>8</a:t>
            </a:r>
            <a:r>
              <a:rPr lang="zh-TW" altLang="en-US" sz="2500" dirty="0">
                <a:latin typeface="微軟正黑體" panose="020B0604030504040204" pitchFamily="34" charset="-120"/>
                <a:ea typeface="微軟正黑體" panose="020B0604030504040204" pitchFamily="34" charset="-120"/>
              </a:rPr>
              <a:t>月</a:t>
            </a:r>
            <a:r>
              <a:rPr lang="en-US" altLang="zh-TW" sz="2500" dirty="0">
                <a:latin typeface="微軟正黑體" panose="020B0604030504040204" pitchFamily="34" charset="-120"/>
                <a:ea typeface="微軟正黑體" panose="020B0604030504040204" pitchFamily="34" charset="-120"/>
              </a:rPr>
              <a:t>1</a:t>
            </a:r>
            <a:r>
              <a:rPr lang="zh-TW" altLang="en-US" sz="2500" dirty="0">
                <a:latin typeface="微軟正黑體" panose="020B0604030504040204" pitchFamily="34" charset="-120"/>
                <a:ea typeface="微軟正黑體" panose="020B0604030504040204" pitchFamily="34" charset="-120"/>
              </a:rPr>
              <a:t>日至次年</a:t>
            </a:r>
            <a:r>
              <a:rPr lang="en-US" altLang="zh-TW" sz="2500" dirty="0">
                <a:latin typeface="微軟正黑體" panose="020B0604030504040204" pitchFamily="34" charset="-120"/>
                <a:ea typeface="微軟正黑體" panose="020B0604030504040204" pitchFamily="34" charset="-120"/>
              </a:rPr>
              <a:t>7</a:t>
            </a:r>
            <a:r>
              <a:rPr lang="zh-TW" altLang="en-US" sz="2500" dirty="0">
                <a:latin typeface="微軟正黑體" panose="020B0604030504040204" pitchFamily="34" charset="-120"/>
                <a:ea typeface="微軟正黑體" panose="020B0604030504040204" pitchFamily="34" charset="-120"/>
              </a:rPr>
              <a:t>月</a:t>
            </a:r>
            <a:r>
              <a:rPr lang="en-US" altLang="zh-TW" sz="2500" dirty="0">
                <a:latin typeface="微軟正黑體" panose="020B0604030504040204" pitchFamily="34" charset="-120"/>
                <a:ea typeface="微軟正黑體" panose="020B0604030504040204" pitchFamily="34" charset="-120"/>
              </a:rPr>
              <a:t>31</a:t>
            </a:r>
            <a:r>
              <a:rPr lang="zh-TW" altLang="en-US" sz="2500" dirty="0">
                <a:latin typeface="微軟正黑體" panose="020B0604030504040204" pitchFamily="34" charset="-120"/>
                <a:ea typeface="微軟正黑體" panose="020B0604030504040204" pitchFamily="34" charset="-120"/>
              </a:rPr>
              <a:t>日。</a:t>
            </a:r>
            <a:endParaRPr lang="en-US" altLang="zh-TW" sz="2500" dirty="0">
              <a:latin typeface="微軟正黑體" panose="020B0604030504040204" pitchFamily="34" charset="-120"/>
              <a:ea typeface="微軟正黑體" panose="020B0604030504040204" pitchFamily="34" charset="-120"/>
            </a:endParaRPr>
          </a:p>
          <a:p>
            <a:pPr marL="0" lvl="1">
              <a:spcBef>
                <a:spcPts val="0"/>
              </a:spcBef>
              <a:spcAft>
                <a:spcPts val="0"/>
              </a:spcAft>
            </a:pPr>
            <a:endParaRPr lang="en-US" altLang="zh-TW" sz="2800" b="1" dirty="0">
              <a:latin typeface="微軟正黑體" panose="020B0604030504040204" pitchFamily="34" charset="-120"/>
              <a:ea typeface="微軟正黑體" panose="020B0604030504040204" pitchFamily="34" charset="-120"/>
            </a:endParaRPr>
          </a:p>
        </p:txBody>
      </p:sp>
      <p:sp>
        <p:nvSpPr>
          <p:cNvPr id="13" name="TextBox 29">
            <a:extLst>
              <a:ext uri="{FF2B5EF4-FFF2-40B4-BE49-F238E27FC236}">
                <a16:creationId xmlns:a16="http://schemas.microsoft.com/office/drawing/2014/main" id="{3FB2DFCD-54EE-7B77-E738-552B07EC5894}"/>
              </a:ext>
            </a:extLst>
          </p:cNvPr>
          <p:cNvSpPr txBox="1"/>
          <p:nvPr/>
        </p:nvSpPr>
        <p:spPr>
          <a:xfrm>
            <a:off x="2278480" y="3678948"/>
            <a:ext cx="13534235" cy="1585049"/>
          </a:xfrm>
          <a:prstGeom prst="rect">
            <a:avLst/>
          </a:prstGeom>
        </p:spPr>
        <p:txBody>
          <a:bodyPr wrap="square" lIns="0" tIns="0" rIns="0" bIns="0" rtlCol="0" anchor="t">
            <a:spAutoFit/>
          </a:bodyPr>
          <a:lstStyle/>
          <a:p>
            <a:pPr lvl="1" indent="-457200">
              <a:spcBef>
                <a:spcPts val="0"/>
              </a:spcBef>
              <a:spcAft>
                <a:spcPts val="0"/>
              </a:spcAft>
              <a:buClr>
                <a:schemeClr val="tx1"/>
              </a:buClr>
              <a:buFont typeface="微軟正黑體" panose="020B0604030504040204" pitchFamily="34" charset="-120"/>
              <a:buChar char="–"/>
            </a:pPr>
            <a:r>
              <a:rPr lang="zh-TW" altLang="en-US" sz="2800" b="1" dirty="0">
                <a:latin typeface="微軟正黑體" panose="020B0604030504040204" pitchFamily="34" charset="-120"/>
                <a:ea typeface="微軟正黑體" panose="020B0604030504040204" pitchFamily="34" charset="-120"/>
              </a:rPr>
              <a:t>國科會「新進人員研究計畫」</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隨到隨審</a:t>
            </a:r>
            <a:r>
              <a:rPr lang="en-US" altLang="zh-TW" sz="2800" b="1" dirty="0">
                <a:latin typeface="微軟正黑體" panose="020B0604030504040204" pitchFamily="34" charset="-120"/>
                <a:ea typeface="微軟正黑體" panose="020B0604030504040204" pitchFamily="34" charset="-120"/>
              </a:rPr>
              <a:t>)</a:t>
            </a:r>
          </a:p>
          <a:p>
            <a:pPr marL="723900" lvl="2" indent="-266700">
              <a:buClr>
                <a:srgbClr val="009999"/>
              </a:buClr>
              <a:buFont typeface="Arial" panose="020B0604020202020204" pitchFamily="34" charset="0"/>
              <a:buChar char="•"/>
              <a:tabLst>
                <a:tab pos="628650" algn="l"/>
              </a:tabLst>
            </a:pPr>
            <a:r>
              <a:rPr lang="zh-TW" altLang="zh-TW" sz="2500" b="1" u="sng" dirty="0">
                <a:solidFill>
                  <a:srgbClr val="009999"/>
                </a:solidFill>
                <a:latin typeface="微軟正黑體" panose="020B0604030504040204" pitchFamily="34" charset="-120"/>
                <a:ea typeface="微軟正黑體" panose="020B0604030504040204" pitchFamily="34" charset="-120"/>
              </a:rPr>
              <a:t>從未申請國家科學及技術委員會研究計畫者</a:t>
            </a:r>
            <a:r>
              <a:rPr lang="zh-TW" altLang="en-US" sz="2500" b="1" u="sng" dirty="0">
                <a:solidFill>
                  <a:srgbClr val="009999"/>
                </a:solidFill>
                <a:latin typeface="微軟正黑體" panose="020B0604030504040204" pitchFamily="34" charset="-120"/>
                <a:ea typeface="微軟正黑體" panose="020B0604030504040204" pitchFamily="34" charset="-120"/>
              </a:rPr>
              <a:t>：</a:t>
            </a:r>
            <a:br>
              <a:rPr lang="en-US" altLang="zh-TW" sz="2500" b="1" u="sng" dirty="0">
                <a:solidFill>
                  <a:srgbClr val="009999"/>
                </a:solidFill>
                <a:latin typeface="微軟正黑體" panose="020B0604030504040204" pitchFamily="34" charset="-120"/>
                <a:ea typeface="微軟正黑體" panose="020B0604030504040204" pitchFamily="34" charset="-120"/>
              </a:rPr>
            </a:br>
            <a:r>
              <a:rPr lang="zh-TW" altLang="en-US" sz="2500" dirty="0">
                <a:latin typeface="微軟正黑體" panose="020B0604030504040204" pitchFamily="34" charset="-120"/>
                <a:ea typeface="微軟正黑體" panose="020B0604030504040204" pitchFamily="34" charset="-120"/>
              </a:rPr>
              <a:t>得於起聘之日、獲博士學位之日或符合國家科學及技術委員會補助專題研究計畫作業要點第三點計畫主持人資格之日起三年內提出。</a:t>
            </a:r>
            <a:r>
              <a:rPr lang="zh-TW" altLang="zh-TW" sz="2500" dirty="0">
                <a:latin typeface="微軟正黑體" panose="020B0604030504040204" pitchFamily="34" charset="-120"/>
                <a:ea typeface="微軟正黑體" panose="020B0604030504040204" pitchFamily="34" charset="-120"/>
              </a:rPr>
              <a:t>並以申請</a:t>
            </a:r>
            <a:r>
              <a:rPr lang="en-US" altLang="zh-TW" sz="2500" dirty="0">
                <a:latin typeface="微軟正黑體" panose="020B0604030504040204" pitchFamily="34" charset="-120"/>
                <a:ea typeface="微軟正黑體" panose="020B0604030504040204" pitchFamily="34" charset="-120"/>
              </a:rPr>
              <a:t>1</a:t>
            </a:r>
            <a:r>
              <a:rPr lang="zh-TW" altLang="zh-TW" sz="2500" dirty="0">
                <a:latin typeface="微軟正黑體" panose="020B0604030504040204" pitchFamily="34" charset="-120"/>
                <a:ea typeface="微軟正黑體" panose="020B0604030504040204" pitchFamily="34" charset="-120"/>
              </a:rPr>
              <a:t>件為限</a:t>
            </a:r>
            <a:r>
              <a:rPr lang="zh-TW" altLang="en-US" sz="2500" dirty="0">
                <a:latin typeface="微軟正黑體" panose="020B0604030504040204" pitchFamily="34" charset="-120"/>
                <a:ea typeface="微軟正黑體" panose="020B0604030504040204" pitchFamily="34" charset="-120"/>
              </a:rPr>
              <a:t>。</a:t>
            </a:r>
            <a:endParaRPr lang="en-US" altLang="zh-TW" sz="2500" b="1" dirty="0">
              <a:latin typeface="微軟正黑體" panose="020B0604030504040204" pitchFamily="34" charset="-120"/>
              <a:ea typeface="微軟正黑體" panose="020B0604030504040204" pitchFamily="34" charset="-120"/>
            </a:endParaRPr>
          </a:p>
        </p:txBody>
      </p:sp>
      <p:sp>
        <p:nvSpPr>
          <p:cNvPr id="16" name="TextBox 29">
            <a:extLst>
              <a:ext uri="{FF2B5EF4-FFF2-40B4-BE49-F238E27FC236}">
                <a16:creationId xmlns:a16="http://schemas.microsoft.com/office/drawing/2014/main" id="{BA4483ED-E28D-ACD7-B464-1AC700F34E48}"/>
              </a:ext>
            </a:extLst>
          </p:cNvPr>
          <p:cNvSpPr txBox="1"/>
          <p:nvPr/>
        </p:nvSpPr>
        <p:spPr>
          <a:xfrm>
            <a:off x="2204824" y="5642901"/>
            <a:ext cx="13590003" cy="1585049"/>
          </a:xfrm>
          <a:prstGeom prst="rect">
            <a:avLst/>
          </a:prstGeom>
        </p:spPr>
        <p:txBody>
          <a:bodyPr wrap="square" lIns="0" tIns="0" rIns="0" bIns="0" rtlCol="0" anchor="t">
            <a:spAutoFit/>
          </a:bodyPr>
          <a:lstStyle/>
          <a:p>
            <a:pPr lvl="1" indent="-457200">
              <a:spcBef>
                <a:spcPts val="0"/>
              </a:spcBef>
              <a:spcAft>
                <a:spcPts val="0"/>
              </a:spcAft>
              <a:buClr>
                <a:schemeClr val="tx1"/>
              </a:buClr>
              <a:buFont typeface="微軟正黑體" panose="020B0604030504040204" pitchFamily="34" charset="-120"/>
              <a:buChar char="–"/>
            </a:pPr>
            <a:r>
              <a:rPr lang="zh-TW" altLang="en-US" sz="2800" b="1" dirty="0">
                <a:latin typeface="微軟正黑體" panose="020B0604030504040204" pitchFamily="34" charset="-120"/>
                <a:ea typeface="微軟正黑體" panose="020B0604030504040204" pitchFamily="34" charset="-120"/>
              </a:rPr>
              <a:t>國科會「產學合作研究計畫」</a:t>
            </a:r>
            <a:r>
              <a:rPr lang="en-US" altLang="zh-TW" sz="2800" u="sng" dirty="0">
                <a:latin typeface="微軟正黑體" panose="020B0604030504040204" pitchFamily="34" charset="-120"/>
                <a:ea typeface="微軟正黑體" panose="020B0604030504040204" pitchFamily="34" charset="-120"/>
              </a:rPr>
              <a:t> </a:t>
            </a:r>
          </a:p>
          <a:p>
            <a:pPr marL="704850" lvl="2" indent="-247650">
              <a:buFont typeface="Arial" panose="020B0604020202020204" pitchFamily="34" charset="0"/>
              <a:buChar char="•"/>
            </a:pPr>
            <a:r>
              <a:rPr lang="zh-TW" altLang="en-US" sz="2500" b="1" u="sng" dirty="0">
                <a:solidFill>
                  <a:srgbClr val="009999"/>
                </a:solidFill>
                <a:latin typeface="微軟正黑體" panose="020B0604030504040204" pitchFamily="34" charset="-120"/>
                <a:ea typeface="微軟正黑體" panose="020B0604030504040204" pitchFamily="34" charset="-120"/>
              </a:rPr>
              <a:t>計畫徵件執行時間</a:t>
            </a:r>
            <a:r>
              <a:rPr lang="zh-TW" altLang="en-US" sz="2500" dirty="0">
                <a:solidFill>
                  <a:srgbClr val="009999"/>
                </a:solidFill>
                <a:latin typeface="微軟正黑體" panose="020B0604030504040204" pitchFamily="34" charset="-120"/>
                <a:ea typeface="微軟正黑體" panose="020B0604030504040204" pitchFamily="34" charset="-120"/>
              </a:rPr>
              <a:t>：</a:t>
            </a:r>
            <a:endParaRPr lang="en-US" altLang="zh-TW" sz="2500" dirty="0">
              <a:solidFill>
                <a:srgbClr val="009999"/>
              </a:solidFill>
              <a:latin typeface="微軟正黑體" panose="020B0604030504040204" pitchFamily="34" charset="-120"/>
              <a:ea typeface="微軟正黑體" panose="020B0604030504040204" pitchFamily="34" charset="-120"/>
            </a:endParaRPr>
          </a:p>
          <a:p>
            <a:pPr marL="628650" lvl="3"/>
            <a:r>
              <a:rPr lang="zh-TW" altLang="en-US" sz="2500" dirty="0">
                <a:latin typeface="微軟正黑體" panose="020B0604030504040204" pitchFamily="34" charset="-120"/>
                <a:ea typeface="微軟正黑體" panose="020B0604030504040204" pitchFamily="34" charset="-120"/>
              </a:rPr>
              <a:t>第一期計畫約</a:t>
            </a:r>
            <a:r>
              <a:rPr lang="en-US" altLang="zh-TW" sz="2500" dirty="0">
                <a:latin typeface="微軟正黑體" panose="020B0604030504040204" pitchFamily="34" charset="-120"/>
                <a:ea typeface="微軟正黑體" panose="020B0604030504040204" pitchFamily="34" charset="-120"/>
              </a:rPr>
              <a:t>11-12</a:t>
            </a:r>
            <a:r>
              <a:rPr lang="zh-TW" altLang="en-US" sz="2500" dirty="0">
                <a:latin typeface="微軟正黑體" panose="020B0604030504040204" pitchFamily="34" charset="-120"/>
                <a:ea typeface="微軟正黑體" panose="020B0604030504040204" pitchFamily="34" charset="-120"/>
              </a:rPr>
              <a:t>月公告申請，次年度</a:t>
            </a:r>
            <a:r>
              <a:rPr lang="en-US" altLang="zh-TW" sz="2500" dirty="0">
                <a:latin typeface="微軟正黑體" panose="020B0604030504040204" pitchFamily="34" charset="-120"/>
                <a:ea typeface="微軟正黑體" panose="020B0604030504040204" pitchFamily="34" charset="-120"/>
              </a:rPr>
              <a:t>6</a:t>
            </a:r>
            <a:r>
              <a:rPr lang="zh-TW" altLang="en-US" sz="2500" dirty="0">
                <a:latin typeface="微軟正黑體" panose="020B0604030504040204" pitchFamily="34" charset="-120"/>
                <a:ea typeface="微軟正黑體" panose="020B0604030504040204" pitchFamily="34" charset="-120"/>
              </a:rPr>
              <a:t>月開始執行。</a:t>
            </a:r>
            <a:endParaRPr lang="en-US" altLang="zh-TW" sz="2500" dirty="0">
              <a:latin typeface="微軟正黑體" panose="020B0604030504040204" pitchFamily="34" charset="-120"/>
              <a:ea typeface="微軟正黑體" panose="020B0604030504040204" pitchFamily="34" charset="-120"/>
            </a:endParaRPr>
          </a:p>
          <a:p>
            <a:pPr marL="628650" lvl="3"/>
            <a:r>
              <a:rPr lang="zh-TW" altLang="en-US" sz="2500" dirty="0">
                <a:latin typeface="微軟正黑體" panose="020B0604030504040204" pitchFamily="34" charset="-120"/>
                <a:ea typeface="微軟正黑體" panose="020B0604030504040204" pitchFamily="34" charset="-120"/>
              </a:rPr>
              <a:t>第二期計畫約</a:t>
            </a:r>
            <a:r>
              <a:rPr lang="en-US" altLang="zh-TW" sz="2500" dirty="0">
                <a:latin typeface="微軟正黑體" panose="020B0604030504040204" pitchFamily="34" charset="-120"/>
                <a:ea typeface="微軟正黑體" panose="020B0604030504040204" pitchFamily="34" charset="-120"/>
              </a:rPr>
              <a:t>5-6</a:t>
            </a:r>
            <a:r>
              <a:rPr lang="zh-TW" altLang="en-US" sz="2500" dirty="0">
                <a:latin typeface="微軟正黑體" panose="020B0604030504040204" pitchFamily="34" charset="-120"/>
                <a:ea typeface="微軟正黑體" panose="020B0604030504040204" pitchFamily="34" charset="-120"/>
              </a:rPr>
              <a:t>月公告申請，當年度</a:t>
            </a:r>
            <a:r>
              <a:rPr lang="en-US" altLang="zh-TW" sz="2500" dirty="0">
                <a:latin typeface="微軟正黑體" panose="020B0604030504040204" pitchFamily="34" charset="-120"/>
                <a:ea typeface="微軟正黑體" panose="020B0604030504040204" pitchFamily="34" charset="-120"/>
              </a:rPr>
              <a:t>11</a:t>
            </a:r>
            <a:r>
              <a:rPr lang="zh-TW" altLang="en-US" sz="2500" dirty="0">
                <a:latin typeface="微軟正黑體" panose="020B0604030504040204" pitchFamily="34" charset="-120"/>
                <a:ea typeface="微軟正黑體" panose="020B0604030504040204" pitchFamily="34" charset="-120"/>
              </a:rPr>
              <a:t>月開始執行。</a:t>
            </a:r>
            <a:endParaRPr lang="en-US" altLang="zh-TW" sz="2500" b="1" dirty="0">
              <a:latin typeface="微軟正黑體" panose="020B0604030504040204" pitchFamily="34" charset="-120"/>
              <a:ea typeface="微軟正黑體" panose="020B0604030504040204" pitchFamily="34" charset="-120"/>
            </a:endParaRPr>
          </a:p>
        </p:txBody>
      </p:sp>
      <p:sp>
        <p:nvSpPr>
          <p:cNvPr id="17" name="TextBox 27">
            <a:extLst>
              <a:ext uri="{FF2B5EF4-FFF2-40B4-BE49-F238E27FC236}">
                <a16:creationId xmlns:a16="http://schemas.microsoft.com/office/drawing/2014/main" id="{38FA4C1E-71BB-3727-D5A1-D06AC51E1F6D}"/>
              </a:ext>
            </a:extLst>
          </p:cNvPr>
          <p:cNvSpPr txBox="1"/>
          <p:nvPr/>
        </p:nvSpPr>
        <p:spPr>
          <a:xfrm>
            <a:off x="2278480" y="7711917"/>
            <a:ext cx="12633137" cy="815608"/>
          </a:xfrm>
          <a:prstGeom prst="rect">
            <a:avLst/>
          </a:prstGeom>
        </p:spPr>
        <p:txBody>
          <a:bodyPr wrap="square" lIns="0" tIns="0" rIns="0" bIns="0" rtlCol="0" anchor="t">
            <a:spAutoFit/>
          </a:bodyPr>
          <a:lstStyle/>
          <a:p>
            <a:pPr lvl="1" indent="-457200">
              <a:spcBef>
                <a:spcPts val="0"/>
              </a:spcBef>
              <a:spcAft>
                <a:spcPts val="0"/>
              </a:spcAft>
              <a:buFont typeface="微軟正黑體" panose="020B0604030504040204" pitchFamily="34" charset="-120"/>
              <a:buChar char="–"/>
            </a:pPr>
            <a:r>
              <a:rPr lang="zh-TW" altLang="en-US" sz="2800" b="1" dirty="0">
                <a:latin typeface="微軟正黑體" panose="020B0604030504040204" pitchFamily="34" charset="-120"/>
                <a:ea typeface="微軟正黑體" panose="020B0604030504040204" pitchFamily="34" charset="-120"/>
              </a:rPr>
              <a:t>國科會「專案計畫」</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不定</a:t>
            </a:r>
            <a:r>
              <a:rPr lang="en-US" altLang="zh-TW" sz="2800" b="1" dirty="0">
                <a:latin typeface="微軟正黑體" panose="020B0604030504040204" pitchFamily="34" charset="-120"/>
                <a:ea typeface="微軟正黑體" panose="020B0604030504040204" pitchFamily="34" charset="-120"/>
              </a:rPr>
              <a:t>)</a:t>
            </a:r>
          </a:p>
          <a:p>
            <a:pPr marL="723900" lvl="2" indent="-266700">
              <a:buFont typeface="Arial" panose="020B0604020202020204" pitchFamily="34" charset="0"/>
              <a:buChar char="•"/>
              <a:tabLst>
                <a:tab pos="723900" algn="l"/>
              </a:tabLst>
            </a:pPr>
            <a:r>
              <a:rPr lang="zh-TW" altLang="en-US" sz="2500" b="1" u="none" strike="noStrike" dirty="0">
                <a:solidFill>
                  <a:srgbClr val="009999"/>
                </a:solidFill>
                <a:latin typeface="微軟正黑體" panose="020B0604030504040204" pitchFamily="34" charset="-120"/>
                <a:ea typeface="微軟正黑體" panose="020B0604030504040204" pitchFamily="34" charset="-120"/>
                <a:cs typeface="DM Sans"/>
                <a:sym typeface="DM Sans"/>
              </a:rPr>
              <a:t>申請條件、方式及時間：</a:t>
            </a:r>
            <a:r>
              <a:rPr lang="zh-TW" altLang="en-US" sz="2500" u="none" strike="noStrike" dirty="0">
                <a:solidFill>
                  <a:srgbClr val="01070A"/>
                </a:solidFill>
                <a:latin typeface="微軟正黑體" panose="020B0604030504040204" pitchFamily="34" charset="-120"/>
                <a:ea typeface="微軟正黑體" panose="020B0604030504040204" pitchFamily="34" charset="-120"/>
                <a:cs typeface="DM Sans"/>
                <a:sym typeface="DM Sans"/>
              </a:rPr>
              <a:t>依國科會不定期專案徵求之計畫公告辦理，請留意校內公告。</a:t>
            </a:r>
            <a:endParaRPr lang="en-US" altLang="zh-TW" sz="25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23186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86AE3D8D-2CDA-6014-FC38-96E5564E2E35}"/>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8</a:t>
            </a:fld>
            <a:endParaRPr lang="en-US"/>
          </a:p>
        </p:txBody>
      </p:sp>
      <p:sp>
        <p:nvSpPr>
          <p:cNvPr id="3" name="Freeform 7">
            <a:extLst>
              <a:ext uri="{FF2B5EF4-FFF2-40B4-BE49-F238E27FC236}">
                <a16:creationId xmlns:a16="http://schemas.microsoft.com/office/drawing/2014/main" id="{CF661845-1788-F43D-88D0-B0514C5E93DC}"/>
              </a:ext>
            </a:extLst>
          </p:cNvPr>
          <p:cNvSpPr/>
          <p:nvPr/>
        </p:nvSpPr>
        <p:spPr>
          <a:xfrm>
            <a:off x="1894584" y="1342938"/>
            <a:ext cx="14178363" cy="8067762"/>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689D1697-5A76-9564-455A-F4A3C439BF54}"/>
              </a:ext>
            </a:extLst>
          </p:cNvPr>
          <p:cNvSpPr/>
          <p:nvPr/>
        </p:nvSpPr>
        <p:spPr>
          <a:xfrm>
            <a:off x="13873076" y="7606282"/>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TextBox 28">
            <a:extLst>
              <a:ext uri="{FF2B5EF4-FFF2-40B4-BE49-F238E27FC236}">
                <a16:creationId xmlns:a16="http://schemas.microsoft.com/office/drawing/2014/main" id="{A9B130BF-10D7-A355-896B-E5B1B3AA5AAE}"/>
              </a:ext>
            </a:extLst>
          </p:cNvPr>
          <p:cNvSpPr txBox="1"/>
          <p:nvPr/>
        </p:nvSpPr>
        <p:spPr>
          <a:xfrm>
            <a:off x="1828342" y="8859573"/>
            <a:ext cx="5634398"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a:t>
            </a:r>
            <a:r>
              <a:rPr lang="zh-TW" altLang="en-US" sz="2200" b="1" dirty="0">
                <a:solidFill>
                  <a:srgbClr val="E88177"/>
                </a:solidFill>
                <a:latin typeface="微軟正黑體" panose="020B0604030504040204" pitchFamily="34" charset="-120"/>
                <a:ea typeface="微軟正黑體" panose="020B0604030504040204" pitchFamily="34" charset="-120"/>
                <a:sym typeface="DM Sans"/>
              </a:rPr>
              <a:t>產學與推廣教育中心</a:t>
            </a:r>
            <a:endParaRPr lang="en-US" sz="2200" b="1" dirty="0">
              <a:solidFill>
                <a:srgbClr val="E88177"/>
              </a:solidFill>
              <a:latin typeface="微軟正黑體" panose="020B0604030504040204" pitchFamily="34" charset="-120"/>
              <a:ea typeface="微軟正黑體" panose="020B0604030504040204" pitchFamily="34" charset="-120"/>
              <a:sym typeface="DM Sans"/>
            </a:endParaRPr>
          </a:p>
        </p:txBody>
      </p:sp>
      <p:sp>
        <p:nvSpPr>
          <p:cNvPr id="13" name="Freeform 22">
            <a:extLst>
              <a:ext uri="{FF2B5EF4-FFF2-40B4-BE49-F238E27FC236}">
                <a16:creationId xmlns:a16="http://schemas.microsoft.com/office/drawing/2014/main" id="{CEB51A8A-4858-3517-4157-0D7F5B6EBD1A}"/>
              </a:ext>
            </a:extLst>
          </p:cNvPr>
          <p:cNvSpPr/>
          <p:nvPr/>
        </p:nvSpPr>
        <p:spPr>
          <a:xfrm>
            <a:off x="5396674" y="1753416"/>
            <a:ext cx="7696200" cy="745507"/>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14" name="Freeform 22">
            <a:extLst>
              <a:ext uri="{FF2B5EF4-FFF2-40B4-BE49-F238E27FC236}">
                <a16:creationId xmlns:a16="http://schemas.microsoft.com/office/drawing/2014/main" id="{DCFFD5D8-D66B-FCA8-E009-EFA44970A4BC}"/>
              </a:ext>
            </a:extLst>
          </p:cNvPr>
          <p:cNvSpPr/>
          <p:nvPr/>
        </p:nvSpPr>
        <p:spPr>
          <a:xfrm>
            <a:off x="2496366" y="5101202"/>
            <a:ext cx="5540817" cy="36512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26">
            <a:extLst>
              <a:ext uri="{FF2B5EF4-FFF2-40B4-BE49-F238E27FC236}">
                <a16:creationId xmlns:a16="http://schemas.microsoft.com/office/drawing/2014/main" id="{51B1A6FF-CCD3-4C06-D60F-6BA481D3E447}"/>
              </a:ext>
            </a:extLst>
          </p:cNvPr>
          <p:cNvSpPr txBox="1"/>
          <p:nvPr/>
        </p:nvSpPr>
        <p:spPr>
          <a:xfrm>
            <a:off x="1913634" y="1289225"/>
            <a:ext cx="14244605"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計畫承接</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產學合作</a:t>
            </a:r>
            <a:endPar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
        <p:nvSpPr>
          <p:cNvPr id="15" name="Freeform 22">
            <a:extLst>
              <a:ext uri="{FF2B5EF4-FFF2-40B4-BE49-F238E27FC236}">
                <a16:creationId xmlns:a16="http://schemas.microsoft.com/office/drawing/2014/main" id="{34D75973-AF39-3F9D-419F-E881D10E18F7}"/>
              </a:ext>
            </a:extLst>
          </p:cNvPr>
          <p:cNvSpPr/>
          <p:nvPr/>
        </p:nvSpPr>
        <p:spPr>
          <a:xfrm>
            <a:off x="2375288" y="2637016"/>
            <a:ext cx="6311512" cy="374793"/>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22">
            <a:extLst>
              <a:ext uri="{FF2B5EF4-FFF2-40B4-BE49-F238E27FC236}">
                <a16:creationId xmlns:a16="http://schemas.microsoft.com/office/drawing/2014/main" id="{8F6A6811-79B5-0D30-BFA9-22E190D24929}"/>
              </a:ext>
            </a:extLst>
          </p:cNvPr>
          <p:cNvSpPr/>
          <p:nvPr/>
        </p:nvSpPr>
        <p:spPr>
          <a:xfrm>
            <a:off x="3023187" y="7565195"/>
            <a:ext cx="6273213" cy="36512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31">
            <a:extLst>
              <a:ext uri="{FF2B5EF4-FFF2-40B4-BE49-F238E27FC236}">
                <a16:creationId xmlns:a16="http://schemas.microsoft.com/office/drawing/2014/main" id="{5CEB4182-C82D-79CF-DCBE-65B582826D21}"/>
              </a:ext>
            </a:extLst>
          </p:cNvPr>
          <p:cNvSpPr txBox="1"/>
          <p:nvPr/>
        </p:nvSpPr>
        <p:spPr>
          <a:xfrm>
            <a:off x="2069813" y="7581273"/>
            <a:ext cx="12334926" cy="1107996"/>
          </a:xfrm>
          <a:prstGeom prst="rect">
            <a:avLst/>
          </a:prstGeom>
        </p:spPr>
        <p:txBody>
          <a:bodyPr wrap="square" lIns="0" tIns="0" rIns="0" bIns="0" rtlCol="0" anchor="t">
            <a:spAutoFit/>
          </a:bodyPr>
          <a:lstStyle/>
          <a:p>
            <a:pPr marL="457200" lvl="0" indent="-457200">
              <a:lnSpc>
                <a:spcPct val="100000"/>
              </a:lnSpc>
              <a:spcBef>
                <a:spcPts val="0"/>
              </a:spcBef>
              <a:buFont typeface="Wingdings" panose="05000000000000000000" pitchFamily="2" charset="2"/>
              <a:buChar char="u"/>
            </a:pPr>
            <a:r>
              <a:rPr lang="zh-TW" altLang="en-US" sz="2800" b="1" dirty="0">
                <a:latin typeface="微軟正黑體" panose="020B0604030504040204" pitchFamily="34" charset="-120"/>
                <a:ea typeface="微軟正黑體" panose="020B0604030504040204" pitchFamily="34" charset="-120"/>
              </a:rPr>
              <a:t>產學合作研究計畫結餘款分配、運用及管理</a:t>
            </a:r>
            <a:endParaRPr lang="en-US" altLang="zh-TW" sz="2800" b="1" dirty="0">
              <a:latin typeface="微軟正黑體" panose="020B0604030504040204" pitchFamily="34" charset="-120"/>
              <a:ea typeface="微軟正黑體" panose="020B0604030504040204" pitchFamily="34" charset="-120"/>
            </a:endParaRPr>
          </a:p>
          <a:p>
            <a:pPr marL="723900" lvl="1" indent="-171450">
              <a:buFont typeface="Arial" panose="020B0604020202020204" pitchFamily="34" charset="0"/>
              <a:buChar char="•"/>
            </a:pPr>
            <a:r>
              <a:rPr lang="zh-TW" altLang="en-US" sz="2200" b="1" u="sng" dirty="0">
                <a:solidFill>
                  <a:srgbClr val="009999"/>
                </a:solidFill>
                <a:latin typeface="微軟正黑體" panose="020B0604030504040204" pitchFamily="34" charset="-120"/>
                <a:ea typeface="微軟正黑體" panose="020B0604030504040204" pitchFamily="34" charset="-120"/>
              </a:rPr>
              <a:t>依據</a:t>
            </a:r>
            <a:r>
              <a:rPr lang="zh-TW" altLang="en-US" sz="2200" b="1" dirty="0">
                <a:solidFill>
                  <a:srgbClr val="009999"/>
                </a:solidFill>
                <a:latin typeface="微軟正黑體" panose="020B0604030504040204" pitchFamily="34" charset="-120"/>
                <a:ea typeface="微軟正黑體" panose="020B0604030504040204" pitchFamily="34" charset="-120"/>
              </a:rPr>
              <a:t>：</a:t>
            </a:r>
            <a:r>
              <a:rPr lang="zh-TW" altLang="en-US" sz="2200" b="1" dirty="0">
                <a:latin typeface="微軟正黑體" panose="020B0604030504040204" pitchFamily="34" charset="-120"/>
                <a:ea typeface="微軟正黑體" panose="020B0604030504040204" pitchFamily="34" charset="-120"/>
              </a:rPr>
              <a:t>本校「產學合作研究計畫結餘款分配、運用及管理要點」</a:t>
            </a:r>
            <a:endParaRPr lang="en-US" altLang="zh-TW" sz="2200" b="1" dirty="0">
              <a:latin typeface="微軟正黑體" panose="020B0604030504040204" pitchFamily="34" charset="-120"/>
              <a:ea typeface="微軟正黑體" panose="020B0604030504040204" pitchFamily="34" charset="-120"/>
            </a:endParaRPr>
          </a:p>
          <a:p>
            <a:pPr marL="723900" lvl="1" indent="-171450">
              <a:buFont typeface="Arial" panose="020B0604020202020204" pitchFamily="34" charset="0"/>
              <a:buChar char="•"/>
            </a:pPr>
            <a:r>
              <a:rPr lang="zh-TW" altLang="en-US" sz="2200" b="1" u="sng"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未支用完部分</a:t>
            </a:r>
            <a:r>
              <a:rPr lang="zh-TW" altLang="en-US" sz="2200" b="1"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dirty="0">
                <a:latin typeface="微軟正黑體" panose="020B0604030504040204" pitchFamily="34" charset="-120"/>
                <a:ea typeface="微軟正黑體" panose="020B0604030504040204" pitchFamily="34" charset="-120"/>
                <a:cs typeface="Times New Roman" panose="02020603050405020304" pitchFamily="18" charset="0"/>
              </a:rPr>
              <a:t>轉入下年度繼續使用，分配比例：</a:t>
            </a:r>
            <a:r>
              <a:rPr lang="zh-TW" altLang="en-US" sz="2200" u="sng" dirty="0">
                <a:latin typeface="微軟正黑體" panose="020B0604030504040204" pitchFamily="34" charset="-120"/>
                <a:ea typeface="微軟正黑體" panose="020B0604030504040204" pitchFamily="34" charset="-120"/>
                <a:cs typeface="Times New Roman" panose="02020603050405020304" pitchFamily="18" charset="0"/>
              </a:rPr>
              <a:t>學校</a:t>
            </a:r>
            <a:r>
              <a:rPr lang="en-US" altLang="zh-TW" sz="2200" u="sng" dirty="0">
                <a:latin typeface="微軟正黑體" panose="020B0604030504040204" pitchFamily="34" charset="-120"/>
                <a:ea typeface="微軟正黑體" panose="020B0604030504040204" pitchFamily="34" charset="-120"/>
                <a:cs typeface="Times New Roman" panose="02020603050405020304" pitchFamily="18" charset="0"/>
              </a:rPr>
              <a:t>20%</a:t>
            </a:r>
            <a:r>
              <a:rPr lang="zh-TW" altLang="en-US" sz="22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200" u="sng" dirty="0">
                <a:latin typeface="微軟正黑體" panose="020B0604030504040204" pitchFamily="34" charset="-120"/>
                <a:ea typeface="微軟正黑體" panose="020B0604030504040204" pitchFamily="34" charset="-120"/>
                <a:cs typeface="Times New Roman" panose="02020603050405020304" pitchFamily="18" charset="0"/>
              </a:rPr>
              <a:t>計畫主持人</a:t>
            </a:r>
            <a:r>
              <a:rPr lang="en-US" altLang="zh-TW" sz="2200" u="sng" dirty="0">
                <a:latin typeface="微軟正黑體" panose="020B0604030504040204" pitchFamily="34" charset="-120"/>
                <a:ea typeface="微軟正黑體" panose="020B0604030504040204" pitchFamily="34" charset="-120"/>
                <a:cs typeface="Times New Roman" panose="02020603050405020304" pitchFamily="18" charset="0"/>
              </a:rPr>
              <a:t>80%</a:t>
            </a:r>
            <a:r>
              <a:rPr lang="zh-TW" altLang="en-US" sz="22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22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8" name="TextBox 29">
            <a:extLst>
              <a:ext uri="{FF2B5EF4-FFF2-40B4-BE49-F238E27FC236}">
                <a16:creationId xmlns:a16="http://schemas.microsoft.com/office/drawing/2014/main" id="{6CA1FA75-F153-9195-803A-70234D6AA4E5}"/>
              </a:ext>
            </a:extLst>
          </p:cNvPr>
          <p:cNvSpPr txBox="1"/>
          <p:nvPr/>
        </p:nvSpPr>
        <p:spPr>
          <a:xfrm>
            <a:off x="2069813" y="5105597"/>
            <a:ext cx="13827904" cy="2500685"/>
          </a:xfrm>
          <a:prstGeom prst="rect">
            <a:avLst/>
          </a:prstGeom>
        </p:spPr>
        <p:txBody>
          <a:bodyPr wrap="square" lIns="0" tIns="0" rIns="0" bIns="0" rtlCol="0" anchor="t">
            <a:spAutoFit/>
          </a:bodyPr>
          <a:lstStyle/>
          <a:p>
            <a:pPr marL="457200" indent="-457200" algn="l">
              <a:lnSpc>
                <a:spcPts val="3334"/>
              </a:lnSpc>
              <a:buFont typeface="Wingdings" panose="05000000000000000000" pitchFamily="2" charset="2"/>
              <a:buChar char="u"/>
            </a:pPr>
            <a:r>
              <a:rPr lang="zh-TW" altLang="en-US" sz="2800" b="1" dirty="0">
                <a:latin typeface="微軟正黑體" panose="020B0604030504040204" pitchFamily="34" charset="-120"/>
                <a:ea typeface="微軟正黑體" panose="020B0604030504040204" pitchFamily="34" charset="-120"/>
              </a:rPr>
              <a:t>產學合作計畫學校墊付款原則</a:t>
            </a:r>
            <a:endParaRPr lang="en-US" altLang="zh-TW" sz="2800" b="1" dirty="0">
              <a:latin typeface="微軟正黑體" panose="020B0604030504040204" pitchFamily="34" charset="-120"/>
              <a:ea typeface="微軟正黑體" panose="020B0604030504040204" pitchFamily="34" charset="-120"/>
            </a:endParaRPr>
          </a:p>
          <a:p>
            <a:pPr marL="723900" lvl="1" indent="-266700">
              <a:buFont typeface="Arial" panose="020B0604020202020204" pitchFamily="34" charset="0"/>
              <a:buChar char="•"/>
            </a:pPr>
            <a:r>
              <a:rPr lang="zh-TW" altLang="en-US" sz="2200" b="1" u="sng" dirty="0">
                <a:solidFill>
                  <a:srgbClr val="009999"/>
                </a:solidFill>
                <a:latin typeface="微軟正黑體" panose="020B0604030504040204" pitchFamily="34" charset="-120"/>
                <a:ea typeface="微軟正黑體" panose="020B0604030504040204" pitchFamily="34" charset="-120"/>
              </a:rPr>
              <a:t>依據</a:t>
            </a:r>
            <a:r>
              <a:rPr lang="zh-TW" altLang="en-US" sz="2200" b="1" dirty="0">
                <a:solidFill>
                  <a:srgbClr val="009999"/>
                </a:solidFill>
                <a:latin typeface="微軟正黑體" panose="020B0604030504040204" pitchFamily="34" charset="-120"/>
                <a:ea typeface="微軟正黑體" panose="020B0604030504040204" pitchFamily="34" charset="-120"/>
              </a:rPr>
              <a:t>：</a:t>
            </a:r>
            <a:r>
              <a:rPr lang="zh-TW" altLang="en-US" sz="2200" b="1" dirty="0">
                <a:latin typeface="微軟正黑體" panose="020B0604030504040204" pitchFamily="34" charset="-120"/>
                <a:ea typeface="微軟正黑體" panose="020B0604030504040204" pitchFamily="34" charset="-120"/>
              </a:rPr>
              <a:t>本校「產學合作實施暨收支管理要點」</a:t>
            </a:r>
            <a:endParaRPr lang="en-US" altLang="zh-TW" sz="2200" b="1" dirty="0">
              <a:latin typeface="微軟正黑體" panose="020B0604030504040204" pitchFamily="34" charset="-120"/>
              <a:ea typeface="微軟正黑體" panose="020B0604030504040204" pitchFamily="34" charset="-120"/>
            </a:endParaRPr>
          </a:p>
          <a:p>
            <a:pPr marL="723900" lvl="1" indent="-266700">
              <a:buFont typeface="Arial" panose="020B0604020202020204" pitchFamily="34" charset="0"/>
              <a:buChar char="•"/>
            </a:pPr>
            <a:r>
              <a:rPr lang="zh-TW" altLang="en-US" sz="2200" b="1" u="sng" dirty="0">
                <a:solidFill>
                  <a:srgbClr val="009999"/>
                </a:solidFill>
                <a:latin typeface="微軟正黑體" panose="020B0604030504040204" pitchFamily="34" charset="-120"/>
                <a:ea typeface="微軟正黑體" panose="020B0604030504040204" pitchFamily="34" charset="-120"/>
              </a:rPr>
              <a:t>類別</a:t>
            </a:r>
            <a:r>
              <a:rPr lang="zh-TW" altLang="en-US" sz="2200" b="1" dirty="0">
                <a:solidFill>
                  <a:srgbClr val="009999"/>
                </a:solidFill>
                <a:latin typeface="微軟正黑體" panose="020B0604030504040204" pitchFamily="34" charset="-120"/>
                <a:ea typeface="微軟正黑體" panose="020B0604030504040204" pitchFamily="34" charset="-120"/>
              </a:rPr>
              <a:t>：</a:t>
            </a:r>
            <a:endParaRPr lang="en-US" altLang="zh-TW" sz="2200" b="1" dirty="0">
              <a:solidFill>
                <a:srgbClr val="009999"/>
              </a:solidFill>
              <a:latin typeface="微軟正黑體" panose="020B0604030504040204" pitchFamily="34" charset="-120"/>
              <a:ea typeface="微軟正黑體" panose="020B0604030504040204" pitchFamily="34" charset="-120"/>
            </a:endParaRPr>
          </a:p>
          <a:p>
            <a:pPr marL="990600" lvl="2" indent="-266700">
              <a:buFont typeface="Wingdings" panose="05000000000000000000" pitchFamily="2" charset="2"/>
              <a:buChar char="ü"/>
            </a:pPr>
            <a:r>
              <a:rPr lang="en-US" altLang="zh-TW" sz="2200" b="1" u="sng" dirty="0">
                <a:latin typeface="微軟正黑體" panose="020B0604030504040204" pitchFamily="34" charset="-120"/>
                <a:ea typeface="微軟正黑體" panose="020B0604030504040204" pitchFamily="34" charset="-120"/>
              </a:rPr>
              <a:t>A</a:t>
            </a:r>
            <a:r>
              <a:rPr lang="zh-TW" altLang="en-US" sz="2200" b="1" u="sng" dirty="0">
                <a:latin typeface="微軟正黑體" panose="020B0604030504040204" pitchFamily="34" charset="-120"/>
                <a:ea typeface="微軟正黑體" panose="020B0604030504040204" pitchFamily="34" charset="-120"/>
              </a:rPr>
              <a:t>類</a:t>
            </a:r>
            <a:r>
              <a:rPr lang="en-US" altLang="zh-TW" sz="2200" b="1" u="sng" dirty="0">
                <a:latin typeface="微軟正黑體" panose="020B0604030504040204" pitchFamily="34" charset="-120"/>
                <a:ea typeface="微軟正黑體" panose="020B0604030504040204" pitchFamily="34" charset="-120"/>
              </a:rPr>
              <a:t>(</a:t>
            </a:r>
            <a:r>
              <a:rPr lang="zh-TW" altLang="en-US" sz="2200" b="1" u="sng" dirty="0">
                <a:latin typeface="微軟正黑體" panose="020B0604030504040204" pitchFamily="34" charset="-120"/>
                <a:ea typeface="微軟正黑體" panose="020B0604030504040204" pitchFamily="34" charset="-120"/>
              </a:rPr>
              <a:t>政府機關等</a:t>
            </a:r>
            <a:r>
              <a:rPr lang="en-US" altLang="zh-TW" sz="2200" b="1" u="sng" dirty="0">
                <a:latin typeface="微軟正黑體" panose="020B0604030504040204" pitchFamily="34" charset="-120"/>
                <a:ea typeface="微軟正黑體" panose="020B0604030504040204" pitchFamily="34" charset="-120"/>
              </a:rPr>
              <a:t>)</a:t>
            </a:r>
            <a:r>
              <a:rPr lang="zh-TW" altLang="en-US" sz="2200" b="1" u="sng" dirty="0">
                <a:latin typeface="微軟正黑體" panose="020B0604030504040204" pitchFamily="34" charset="-120"/>
                <a:ea typeface="微軟正黑體" panose="020B0604030504040204" pitchFamily="34" charset="-120"/>
              </a:rPr>
              <a:t> </a:t>
            </a:r>
            <a:r>
              <a:rPr lang="zh-TW" altLang="en-US" sz="2200" dirty="0">
                <a:latin typeface="微軟正黑體" panose="020B0604030504040204" pitchFamily="34" charset="-120"/>
                <a:ea typeface="微軟正黑體" panose="020B0604030504040204" pitchFamily="34" charset="-120"/>
              </a:rPr>
              <a:t>以當期得請款之金額為上限、如無分期付款約定，以計畫金額</a:t>
            </a:r>
            <a:r>
              <a:rPr lang="en-US" altLang="zh-TW" sz="2200" dirty="0">
                <a:latin typeface="微軟正黑體" panose="020B0604030504040204" pitchFamily="34" charset="-120"/>
                <a:ea typeface="微軟正黑體" panose="020B0604030504040204" pitchFamily="34" charset="-120"/>
              </a:rPr>
              <a:t>50%</a:t>
            </a:r>
            <a:r>
              <a:rPr lang="zh-TW" altLang="en-US" sz="2200" dirty="0">
                <a:latin typeface="微軟正黑體" panose="020B0604030504040204" pitchFamily="34" charset="-120"/>
                <a:ea typeface="微軟正黑體" panose="020B0604030504040204" pitchFamily="34" charset="-120"/>
              </a:rPr>
              <a:t>且最高以</a:t>
            </a:r>
            <a:r>
              <a:rPr lang="en-US" altLang="zh-TW" sz="2200" dirty="0">
                <a:latin typeface="微軟正黑體" panose="020B0604030504040204" pitchFamily="34" charset="-120"/>
                <a:ea typeface="微軟正黑體" panose="020B0604030504040204" pitchFamily="34" charset="-120"/>
              </a:rPr>
              <a:t>100</a:t>
            </a:r>
            <a:r>
              <a:rPr lang="zh-TW" altLang="en-US" sz="2200" dirty="0">
                <a:latin typeface="微軟正黑體" panose="020B0604030504040204" pitchFamily="34" charset="-120"/>
                <a:ea typeface="微軟正黑體" panose="020B0604030504040204" pitchFamily="34" charset="-120"/>
              </a:rPr>
              <a:t>萬元為限。</a:t>
            </a:r>
            <a:endParaRPr lang="en-US" altLang="zh-TW" sz="2200" dirty="0">
              <a:latin typeface="微軟正黑體" panose="020B0604030504040204" pitchFamily="34" charset="-120"/>
              <a:ea typeface="微軟正黑體" panose="020B0604030504040204" pitchFamily="34" charset="-120"/>
            </a:endParaRPr>
          </a:p>
          <a:p>
            <a:pPr marL="990600" lvl="2" indent="-266700">
              <a:buFont typeface="Wingdings" panose="05000000000000000000" pitchFamily="2" charset="2"/>
              <a:buChar char="ü"/>
            </a:pPr>
            <a:r>
              <a:rPr lang="en-US" altLang="zh-TW" sz="2200" b="1" u="sng" dirty="0">
                <a:latin typeface="微軟正黑體" panose="020B0604030504040204" pitchFamily="34" charset="-120"/>
                <a:ea typeface="微軟正黑體" panose="020B0604030504040204" pitchFamily="34" charset="-120"/>
              </a:rPr>
              <a:t>B</a:t>
            </a:r>
            <a:r>
              <a:rPr lang="zh-TW" altLang="en-US" sz="2200" b="1" u="sng" dirty="0">
                <a:latin typeface="微軟正黑體" panose="020B0604030504040204" pitchFamily="34" charset="-120"/>
                <a:ea typeface="微軟正黑體" panose="020B0604030504040204" pitchFamily="34" charset="-120"/>
              </a:rPr>
              <a:t>類</a:t>
            </a:r>
            <a:r>
              <a:rPr lang="en-US" altLang="zh-TW" sz="2200" b="1" u="sng" dirty="0">
                <a:latin typeface="微軟正黑體" panose="020B0604030504040204" pitchFamily="34" charset="-120"/>
                <a:ea typeface="微軟正黑體" panose="020B0604030504040204" pitchFamily="34" charset="-120"/>
              </a:rPr>
              <a:t>(</a:t>
            </a:r>
            <a:r>
              <a:rPr lang="zh-TW" altLang="en-US" sz="2200" b="1" u="sng" dirty="0">
                <a:latin typeface="微軟正黑體" panose="020B0604030504040204" pitchFamily="34" charset="-120"/>
                <a:ea typeface="微軟正黑體" panose="020B0604030504040204" pitchFamily="34" charset="-120"/>
              </a:rPr>
              <a:t>民營事業等</a:t>
            </a:r>
            <a:r>
              <a:rPr lang="en-US" altLang="zh-TW" sz="2200" b="1" u="sng" dirty="0">
                <a:latin typeface="微軟正黑體" panose="020B0604030504040204" pitchFamily="34" charset="-120"/>
                <a:ea typeface="微軟正黑體" panose="020B0604030504040204" pitchFamily="34" charset="-120"/>
              </a:rPr>
              <a:t>)</a:t>
            </a:r>
            <a:r>
              <a:rPr lang="zh-TW" altLang="en-US" sz="2200" b="1" u="sng" dirty="0">
                <a:latin typeface="微軟正黑體" panose="020B0604030504040204" pitchFamily="34" charset="-120"/>
                <a:ea typeface="微軟正黑體" panose="020B0604030504040204" pitchFamily="34" charset="-120"/>
              </a:rPr>
              <a:t> </a:t>
            </a:r>
            <a:r>
              <a:rPr lang="zh-TW" altLang="en-US" sz="2200" dirty="0">
                <a:latin typeface="微軟正黑體" panose="020B0604030504040204" pitchFamily="34" charset="-120"/>
                <a:ea typeface="微軟正黑體" panose="020B0604030504040204" pitchFamily="34" charset="-120"/>
              </a:rPr>
              <a:t>以當期得請款金額之</a:t>
            </a:r>
            <a:r>
              <a:rPr lang="en-US" altLang="zh-TW" sz="2200" dirty="0">
                <a:latin typeface="微軟正黑體" panose="020B0604030504040204" pitchFamily="34" charset="-120"/>
                <a:ea typeface="微軟正黑體" panose="020B0604030504040204" pitchFamily="34" charset="-120"/>
              </a:rPr>
              <a:t>50%</a:t>
            </a:r>
            <a:r>
              <a:rPr lang="zh-TW" altLang="en-US" sz="2200" dirty="0">
                <a:latin typeface="微軟正黑體" panose="020B0604030504040204" pitchFamily="34" charset="-120"/>
                <a:ea typeface="微軟正黑體" panose="020B0604030504040204" pitchFamily="34" charset="-120"/>
              </a:rPr>
              <a:t>為上限、如無分期付款約定，以計畫金額</a:t>
            </a:r>
            <a:r>
              <a:rPr lang="en-US" altLang="zh-TW" sz="2200" dirty="0">
                <a:latin typeface="微軟正黑體" panose="020B0604030504040204" pitchFamily="34" charset="-120"/>
                <a:ea typeface="微軟正黑體" panose="020B0604030504040204" pitchFamily="34" charset="-120"/>
              </a:rPr>
              <a:t>25%</a:t>
            </a:r>
            <a:r>
              <a:rPr lang="zh-TW" altLang="en-US" sz="2200" dirty="0">
                <a:latin typeface="微軟正黑體" panose="020B0604030504040204" pitchFamily="34" charset="-120"/>
                <a:ea typeface="微軟正黑體" panose="020B0604030504040204" pitchFamily="34" charset="-120"/>
              </a:rPr>
              <a:t>且最高以</a:t>
            </a:r>
            <a:r>
              <a:rPr lang="en-US" altLang="zh-TW" sz="2200" dirty="0">
                <a:latin typeface="微軟正黑體" panose="020B0604030504040204" pitchFamily="34" charset="-120"/>
                <a:ea typeface="微軟正黑體" panose="020B0604030504040204" pitchFamily="34" charset="-120"/>
              </a:rPr>
              <a:t>50</a:t>
            </a:r>
            <a:r>
              <a:rPr lang="zh-TW" altLang="en-US" sz="2200" dirty="0">
                <a:latin typeface="微軟正黑體" panose="020B0604030504040204" pitchFamily="34" charset="-120"/>
                <a:ea typeface="微軟正黑體" panose="020B0604030504040204" pitchFamily="34" charset="-120"/>
              </a:rPr>
              <a:t>萬元為限。</a:t>
            </a:r>
            <a:endParaRPr lang="en-US" sz="2200" b="1" dirty="0">
              <a:latin typeface="微軟正黑體" panose="020B0604030504040204" pitchFamily="34" charset="-120"/>
              <a:ea typeface="微軟正黑體" panose="020B0604030504040204" pitchFamily="34" charset="-120"/>
              <a:cs typeface="DM Sans Bold"/>
              <a:sym typeface="DM Sans Bold"/>
            </a:endParaRPr>
          </a:p>
        </p:txBody>
      </p:sp>
      <p:sp>
        <p:nvSpPr>
          <p:cNvPr id="7" name="TextBox 27">
            <a:extLst>
              <a:ext uri="{FF2B5EF4-FFF2-40B4-BE49-F238E27FC236}">
                <a16:creationId xmlns:a16="http://schemas.microsoft.com/office/drawing/2014/main" id="{3232F4D0-A6B8-4476-94EA-0A425D94C299}"/>
              </a:ext>
            </a:extLst>
          </p:cNvPr>
          <p:cNvSpPr txBox="1"/>
          <p:nvPr/>
        </p:nvSpPr>
        <p:spPr>
          <a:xfrm>
            <a:off x="2069813" y="2482820"/>
            <a:ext cx="13857894" cy="2454518"/>
          </a:xfrm>
          <a:prstGeom prst="rect">
            <a:avLst/>
          </a:prstGeom>
        </p:spPr>
        <p:txBody>
          <a:bodyPr wrap="square" lIns="0" tIns="0" rIns="0" bIns="0" rtlCol="0" anchor="t">
            <a:spAutoFit/>
          </a:bodyPr>
          <a:lstStyle/>
          <a:p>
            <a:pPr marL="457200" indent="-457200" algn="l">
              <a:lnSpc>
                <a:spcPts val="3334"/>
              </a:lnSpc>
              <a:buFont typeface="Wingdings" panose="05000000000000000000" pitchFamily="2" charset="2"/>
              <a:buChar char="u"/>
            </a:pPr>
            <a:r>
              <a:rPr lang="zh-TW" altLang="en-US" sz="2800" b="1" dirty="0">
                <a:latin typeface="微軟正黑體" panose="020B0604030504040204" pitchFamily="34" charset="-120"/>
                <a:ea typeface="微軟正黑體" panose="020B0604030504040204" pitchFamily="34" charset="-120"/>
              </a:rPr>
              <a:t>產學合作計畫</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企業、法人合作為主</a:t>
            </a:r>
            <a:r>
              <a:rPr lang="en-US" altLang="zh-TW" sz="2800" b="1" dirty="0">
                <a:latin typeface="微軟正黑體" panose="020B0604030504040204" pitchFamily="34" charset="-120"/>
                <a:ea typeface="微軟正黑體" panose="020B0604030504040204" pitchFamily="34" charset="-120"/>
              </a:rPr>
              <a:t>)</a:t>
            </a:r>
          </a:p>
          <a:p>
            <a:pPr marL="723900" lvl="2" indent="-266700">
              <a:buFont typeface="Arial" panose="020B0604020202020204" pitchFamily="34" charset="0"/>
              <a:buChar char="•"/>
              <a:tabLst>
                <a:tab pos="628650" algn="l"/>
              </a:tabLst>
            </a:pPr>
            <a:r>
              <a:rPr lang="zh-TW" altLang="en-US" sz="2200" b="1" u="sng" dirty="0">
                <a:solidFill>
                  <a:srgbClr val="009999"/>
                </a:solidFill>
                <a:latin typeface="微軟正黑體" panose="020B0604030504040204" pitchFamily="34" charset="-120"/>
                <a:ea typeface="微軟正黑體" panose="020B0604030504040204" pitchFamily="34" charset="-120"/>
                <a:sym typeface="DM Sans"/>
              </a:rPr>
              <a:t>依據</a:t>
            </a:r>
            <a:r>
              <a:rPr lang="zh-TW" altLang="en-US" sz="2200" b="1" dirty="0">
                <a:solidFill>
                  <a:srgbClr val="009999"/>
                </a:solidFill>
                <a:latin typeface="微軟正黑體" panose="020B0604030504040204" pitchFamily="34" charset="-120"/>
                <a:ea typeface="微軟正黑體" panose="020B0604030504040204" pitchFamily="34" charset="-120"/>
                <a:sym typeface="DM Sans"/>
              </a:rPr>
              <a:t>：</a:t>
            </a:r>
            <a:r>
              <a:rPr lang="zh-TW" altLang="en-US" sz="2200" b="1" dirty="0">
                <a:latin typeface="微軟正黑體" panose="020B0604030504040204" pitchFamily="34" charset="-120"/>
                <a:ea typeface="微軟正黑體" panose="020B0604030504040204" pitchFamily="34" charset="-120"/>
              </a:rPr>
              <a:t>本校「產學合作實施暨收支管理要點」</a:t>
            </a:r>
            <a:endParaRPr lang="en-US" altLang="zh-TW" sz="2200" b="1" dirty="0">
              <a:latin typeface="微軟正黑體" panose="020B0604030504040204" pitchFamily="34" charset="-120"/>
              <a:ea typeface="微軟正黑體" panose="020B0604030504040204" pitchFamily="34" charset="-120"/>
            </a:endParaRPr>
          </a:p>
          <a:p>
            <a:pPr marL="723900" lvl="2" indent="-266700">
              <a:buFont typeface="Arial" panose="020B0604020202020204" pitchFamily="34" charset="0"/>
              <a:buChar char="•"/>
              <a:tabLst>
                <a:tab pos="628650" algn="l"/>
              </a:tabLst>
            </a:pPr>
            <a:r>
              <a:rPr lang="zh-TW" altLang="en-US" sz="2200" b="1" u="sng" dirty="0">
                <a:solidFill>
                  <a:srgbClr val="009999"/>
                </a:solidFill>
                <a:latin typeface="微軟正黑體" panose="020B0604030504040204" pitchFamily="34" charset="-120"/>
                <a:ea typeface="微軟正黑體" panose="020B0604030504040204" pitchFamily="34" charset="-120"/>
                <a:sym typeface="DM Sans"/>
              </a:rPr>
              <a:t>各類型計畫管理費提撥比例</a:t>
            </a:r>
            <a:r>
              <a:rPr lang="zh-TW" altLang="en-US" sz="2200" b="1" dirty="0">
                <a:solidFill>
                  <a:srgbClr val="009999"/>
                </a:solidFill>
                <a:latin typeface="微軟正黑體" panose="020B0604030504040204" pitchFamily="34" charset="-120"/>
                <a:ea typeface="微軟正黑體" panose="020B0604030504040204" pitchFamily="34" charset="-120"/>
                <a:sym typeface="DM Sans"/>
              </a:rPr>
              <a:t>：</a:t>
            </a:r>
            <a:endParaRPr lang="en-US" altLang="zh-TW" sz="2200" b="1" dirty="0">
              <a:solidFill>
                <a:srgbClr val="009999"/>
              </a:solidFill>
              <a:latin typeface="微軟正黑體" panose="020B0604030504040204" pitchFamily="34" charset="-120"/>
              <a:ea typeface="微軟正黑體" panose="020B0604030504040204" pitchFamily="34" charset="-120"/>
              <a:sym typeface="DM Sans"/>
            </a:endParaRPr>
          </a:p>
          <a:p>
            <a:pPr marL="895350" lvl="3" indent="-152400">
              <a:buFont typeface="Wingdings" panose="05000000000000000000" pitchFamily="2" charset="2"/>
              <a:buChar char="ü"/>
            </a:pPr>
            <a:r>
              <a:rPr lang="zh-TW" altLang="en-US" sz="2200" u="sng" dirty="0">
                <a:latin typeface="微軟正黑體" panose="020B0604030504040204" pitchFamily="34" charset="-120"/>
                <a:ea typeface="微軟正黑體" panose="020B0604030504040204" pitchFamily="34" charset="-120"/>
                <a:sym typeface="DM Sans"/>
              </a:rPr>
              <a:t>技術合作與技術服務計畫</a:t>
            </a:r>
            <a:r>
              <a:rPr lang="zh-TW" altLang="en-US" sz="2200" dirty="0">
                <a:latin typeface="微軟正黑體" panose="020B0604030504040204" pitchFamily="34" charset="-120"/>
                <a:ea typeface="微軟正黑體" panose="020B0604030504040204" pitchFamily="34" charset="-120"/>
                <a:sym typeface="DM Sans"/>
              </a:rPr>
              <a:t>：</a:t>
            </a:r>
            <a:r>
              <a:rPr lang="zh-TW" altLang="en-US" sz="2200" u="none" strike="noStrike" dirty="0">
                <a:latin typeface="微軟正黑體" panose="020B0604030504040204" pitchFamily="34" charset="-120"/>
                <a:ea typeface="微軟正黑體" panose="020B0604030504040204" pitchFamily="34" charset="-120"/>
                <a:cs typeface="DM Sans"/>
                <a:sym typeface="DM Sans"/>
              </a:rPr>
              <a:t>總經費</a:t>
            </a:r>
            <a:r>
              <a:rPr lang="en-US" altLang="zh-TW" sz="2200" u="none" strike="noStrike" dirty="0">
                <a:latin typeface="微軟正黑體" panose="020B0604030504040204" pitchFamily="34" charset="-120"/>
                <a:ea typeface="微軟正黑體" panose="020B0604030504040204" pitchFamily="34" charset="-120"/>
                <a:cs typeface="DM Sans"/>
                <a:sym typeface="DM Sans"/>
              </a:rPr>
              <a:t>15%</a:t>
            </a:r>
            <a:r>
              <a:rPr lang="zh-TW" altLang="en-US" sz="2200" u="none" strike="noStrike" dirty="0">
                <a:latin typeface="微軟正黑體" panose="020B0604030504040204" pitchFamily="34" charset="-120"/>
                <a:ea typeface="微軟正黑體" panose="020B0604030504040204" pitchFamily="34" charset="-120"/>
                <a:cs typeface="DM Sans"/>
                <a:sym typeface="DM Sans"/>
              </a:rPr>
              <a:t>。</a:t>
            </a:r>
            <a:endParaRPr lang="en-US" altLang="zh-TW" sz="2200" u="none" strike="noStrike" dirty="0">
              <a:latin typeface="微軟正黑體" panose="020B0604030504040204" pitchFamily="34" charset="-120"/>
              <a:ea typeface="微軟正黑體" panose="020B0604030504040204" pitchFamily="34" charset="-120"/>
              <a:cs typeface="DM Sans"/>
              <a:sym typeface="DM Sans"/>
            </a:endParaRPr>
          </a:p>
          <a:p>
            <a:pPr marL="895350" lvl="3" indent="-152400">
              <a:buFont typeface="Wingdings" panose="05000000000000000000" pitchFamily="2" charset="2"/>
              <a:buChar char="ü"/>
            </a:pPr>
            <a:r>
              <a:rPr lang="zh-TW" altLang="en-US" sz="2200" u="sng" dirty="0">
                <a:latin typeface="微軟正黑體" panose="020B0604030504040204" pitchFamily="34" charset="-120"/>
                <a:ea typeface="微軟正黑體" panose="020B0604030504040204" pitchFamily="34" charset="-120"/>
                <a:sym typeface="DM Sans"/>
              </a:rPr>
              <a:t>各單位主辦之各類訓練班</a:t>
            </a:r>
            <a:r>
              <a:rPr lang="zh-TW" altLang="en-US" sz="2200" dirty="0">
                <a:latin typeface="微軟正黑體" panose="020B0604030504040204" pitchFamily="34" charset="-120"/>
                <a:ea typeface="微軟正黑體" panose="020B0604030504040204" pitchFamily="34" charset="-120"/>
                <a:sym typeface="DM Sans"/>
              </a:rPr>
              <a:t>：</a:t>
            </a:r>
            <a:r>
              <a:rPr lang="zh-TW" altLang="en-US" sz="2200" dirty="0">
                <a:latin typeface="微軟正黑體" panose="020B0604030504040204" pitchFamily="34" charset="-120"/>
                <a:ea typeface="微軟正黑體" panose="020B0604030504040204" pitchFamily="34" charset="-120"/>
                <a:cs typeface="DM Sans"/>
                <a:sym typeface="DM Sans"/>
              </a:rPr>
              <a:t>總經費</a:t>
            </a:r>
            <a:r>
              <a:rPr lang="en-US" altLang="zh-TW" sz="2200" dirty="0">
                <a:latin typeface="微軟正黑體" panose="020B0604030504040204" pitchFamily="34" charset="-120"/>
                <a:ea typeface="微軟正黑體" panose="020B0604030504040204" pitchFamily="34" charset="-120"/>
                <a:cs typeface="DM Sans"/>
                <a:sym typeface="DM Sans"/>
              </a:rPr>
              <a:t>20%</a:t>
            </a:r>
            <a:r>
              <a:rPr lang="zh-TW" altLang="en-US" sz="2200" dirty="0">
                <a:latin typeface="微軟正黑體" panose="020B0604030504040204" pitchFamily="34" charset="-120"/>
                <a:ea typeface="微軟正黑體" panose="020B0604030504040204" pitchFamily="34" charset="-120"/>
                <a:cs typeface="DM Sans"/>
                <a:sym typeface="DM Sans"/>
              </a:rPr>
              <a:t>。</a:t>
            </a:r>
            <a:endParaRPr lang="en-US" altLang="zh-TW" sz="2200" dirty="0">
              <a:latin typeface="微軟正黑體" panose="020B0604030504040204" pitchFamily="34" charset="-120"/>
              <a:ea typeface="微軟正黑體" panose="020B0604030504040204" pitchFamily="34" charset="-120"/>
              <a:cs typeface="DM Sans"/>
              <a:sym typeface="DM Sans"/>
            </a:endParaRPr>
          </a:p>
          <a:p>
            <a:pPr marL="895350" lvl="3" indent="-152400">
              <a:buFont typeface="Wingdings" panose="05000000000000000000" pitchFamily="2" charset="2"/>
              <a:buChar char="ü"/>
            </a:pPr>
            <a:r>
              <a:rPr lang="zh-TW" altLang="en-US" sz="2200" u="sng" dirty="0">
                <a:latin typeface="微軟正黑體" panose="020B0604030504040204" pitchFamily="34" charset="-120"/>
                <a:ea typeface="微軟正黑體" panose="020B0604030504040204" pitchFamily="34" charset="-120"/>
                <a:sym typeface="DM Sans"/>
              </a:rPr>
              <a:t>各型研討會</a:t>
            </a:r>
            <a:r>
              <a:rPr lang="zh-TW" altLang="en-US" sz="2200" dirty="0">
                <a:latin typeface="微軟正黑體" panose="020B0604030504040204" pitchFamily="34" charset="-120"/>
                <a:ea typeface="微軟正黑體" panose="020B0604030504040204" pitchFamily="34" charset="-120"/>
                <a:sym typeface="DM Sans"/>
              </a:rPr>
              <a:t>：</a:t>
            </a:r>
            <a:r>
              <a:rPr lang="zh-TW" altLang="en-US" sz="2200" u="none" strike="noStrike" dirty="0">
                <a:latin typeface="微軟正黑體" panose="020B0604030504040204" pitchFamily="34" charset="-120"/>
                <a:ea typeface="微軟正黑體" panose="020B0604030504040204" pitchFamily="34" charset="-120"/>
                <a:cs typeface="DM Sans"/>
                <a:sym typeface="DM Sans"/>
              </a:rPr>
              <a:t>贊助款項總額</a:t>
            </a:r>
            <a:r>
              <a:rPr lang="en-US" altLang="zh-TW" sz="2200" u="none" strike="noStrike" dirty="0">
                <a:latin typeface="微軟正黑體" panose="020B0604030504040204" pitchFamily="34" charset="-120"/>
                <a:ea typeface="微軟正黑體" panose="020B0604030504040204" pitchFamily="34" charset="-120"/>
                <a:cs typeface="DM Sans"/>
                <a:sym typeface="DM Sans"/>
              </a:rPr>
              <a:t>10%</a:t>
            </a:r>
            <a:r>
              <a:rPr lang="zh-TW" altLang="en-US" sz="2200" u="none" strike="noStrike" dirty="0">
                <a:latin typeface="微軟正黑體" panose="020B0604030504040204" pitchFamily="34" charset="-120"/>
                <a:ea typeface="微軟正黑體" panose="020B0604030504040204" pitchFamily="34" charset="-120"/>
                <a:cs typeface="DM Sans"/>
                <a:sym typeface="DM Sans"/>
              </a:rPr>
              <a:t>。</a:t>
            </a:r>
            <a:br>
              <a:rPr lang="en-US" altLang="zh-TW" sz="2200" u="none" strike="noStrike" dirty="0">
                <a:latin typeface="微軟正黑體" panose="020B0604030504040204" pitchFamily="34" charset="-120"/>
                <a:ea typeface="微軟正黑體" panose="020B0604030504040204" pitchFamily="34" charset="-120"/>
                <a:cs typeface="DM Sans"/>
                <a:sym typeface="DM Sans"/>
              </a:rPr>
            </a:br>
            <a:r>
              <a:rPr lang="en-US" altLang="zh-TW" sz="2200" u="none" strike="noStrike" dirty="0">
                <a:latin typeface="微軟正黑體" panose="020B0604030504040204" pitchFamily="34" charset="-120"/>
                <a:ea typeface="微軟正黑體" panose="020B0604030504040204" pitchFamily="34" charset="-120"/>
                <a:cs typeface="DM Sans"/>
                <a:sym typeface="DM Sans"/>
              </a:rPr>
              <a:t>(</a:t>
            </a:r>
            <a:r>
              <a:rPr lang="zh-TW" altLang="en-US" sz="2200" u="none" strike="noStrike" dirty="0">
                <a:latin typeface="微軟正黑體" panose="020B0604030504040204" pitchFamily="34" charset="-120"/>
                <a:ea typeface="微軟正黑體" panose="020B0604030504040204" pitchFamily="34" charset="-120"/>
                <a:cs typeface="DM Sans"/>
                <a:sym typeface="DM Sans"/>
              </a:rPr>
              <a:t>除各委託單位有明文規定者，依其規定辦理</a:t>
            </a:r>
            <a:r>
              <a:rPr lang="en-US" altLang="zh-TW" sz="2200" u="none" strike="noStrike" dirty="0">
                <a:latin typeface="微軟正黑體" panose="020B0604030504040204" pitchFamily="34" charset="-120"/>
                <a:ea typeface="微軟正黑體" panose="020B0604030504040204" pitchFamily="34" charset="-120"/>
                <a:cs typeface="DM Sans"/>
                <a:sym typeface="DM Sans"/>
              </a:rPr>
              <a:t>)</a:t>
            </a:r>
            <a:endParaRPr lang="en-US" sz="2200" b="1" dirty="0">
              <a:latin typeface="微軟正黑體" panose="020B0604030504040204" pitchFamily="34" charset="-120"/>
              <a:ea typeface="微軟正黑體" panose="020B0604030504040204" pitchFamily="34" charset="-120"/>
              <a:cs typeface="DM Sans Bold"/>
              <a:sym typeface="DM Sans Bold"/>
            </a:endParaRPr>
          </a:p>
        </p:txBody>
      </p:sp>
    </p:spTree>
    <p:extLst>
      <p:ext uri="{BB962C8B-B14F-4D97-AF65-F5344CB8AC3E}">
        <p14:creationId xmlns:p14="http://schemas.microsoft.com/office/powerpoint/2010/main" val="3359907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BB99CB33-B345-3FA2-92DC-3FCC51EB9DDD}"/>
              </a:ext>
            </a:extLst>
          </p:cNvPr>
          <p:cNvGrpSpPr/>
          <p:nvPr/>
        </p:nvGrpSpPr>
        <p:grpSpPr>
          <a:xfrm>
            <a:off x="13427244" y="5753101"/>
            <a:ext cx="4290183" cy="3964532"/>
            <a:chOff x="13427244" y="5753101"/>
            <a:chExt cx="4290183" cy="3964532"/>
          </a:xfrm>
        </p:grpSpPr>
        <p:sp>
          <p:nvSpPr>
            <p:cNvPr id="9" name="Freeform 4">
              <a:extLst>
                <a:ext uri="{FF2B5EF4-FFF2-40B4-BE49-F238E27FC236}">
                  <a16:creationId xmlns:a16="http://schemas.microsoft.com/office/drawing/2014/main" id="{9C8CF27D-9FAF-BE67-3419-91E37044D287}"/>
                </a:ext>
              </a:extLst>
            </p:cNvPr>
            <p:cNvSpPr/>
            <p:nvPr/>
          </p:nvSpPr>
          <p:spPr>
            <a:xfrm>
              <a:off x="13427244" y="5753101"/>
              <a:ext cx="4114800" cy="3964532"/>
            </a:xfrm>
            <a:custGeom>
              <a:avLst/>
              <a:gdLst/>
              <a:ahLst/>
              <a:cxnLst/>
              <a:rect l="l" t="t" r="r" b="b"/>
              <a:pathLst>
                <a:path w="1844365" h="1782117">
                  <a:moveTo>
                    <a:pt x="0" y="0"/>
                  </a:moveTo>
                  <a:lnTo>
                    <a:pt x="1844364" y="0"/>
                  </a:lnTo>
                  <a:lnTo>
                    <a:pt x="1844364" y="1782118"/>
                  </a:lnTo>
                  <a:lnTo>
                    <a:pt x="0" y="17821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22">
              <a:extLst>
                <a:ext uri="{FF2B5EF4-FFF2-40B4-BE49-F238E27FC236}">
                  <a16:creationId xmlns:a16="http://schemas.microsoft.com/office/drawing/2014/main" id="{37FABF4C-6C9E-2ED6-D68F-EC4D15FE7AA6}"/>
                </a:ext>
              </a:extLst>
            </p:cNvPr>
            <p:cNvSpPr/>
            <p:nvPr/>
          </p:nvSpPr>
          <p:spPr>
            <a:xfrm rot="282697" flipH="1">
              <a:off x="16459345" y="6876438"/>
              <a:ext cx="1258082" cy="1890993"/>
            </a:xfrm>
            <a:custGeom>
              <a:avLst/>
              <a:gdLst/>
              <a:ahLst/>
              <a:cxnLst/>
              <a:rect l="l" t="t" r="r" b="b"/>
              <a:pathLst>
                <a:path w="973890" h="1524680">
                  <a:moveTo>
                    <a:pt x="0" y="0"/>
                  </a:moveTo>
                  <a:lnTo>
                    <a:pt x="973890" y="0"/>
                  </a:lnTo>
                  <a:lnTo>
                    <a:pt x="973890" y="1524680"/>
                  </a:lnTo>
                  <a:lnTo>
                    <a:pt x="0" y="15246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矩形: 圓角 5">
            <a:extLst>
              <a:ext uri="{FF2B5EF4-FFF2-40B4-BE49-F238E27FC236}">
                <a16:creationId xmlns:a16="http://schemas.microsoft.com/office/drawing/2014/main" id="{B61E890F-9E4A-71FB-81FE-AD993BED15F8}"/>
              </a:ext>
            </a:extLst>
          </p:cNvPr>
          <p:cNvSpPr/>
          <p:nvPr/>
        </p:nvSpPr>
        <p:spPr>
          <a:xfrm>
            <a:off x="4953000" y="621875"/>
            <a:ext cx="7391400" cy="9043249"/>
          </a:xfrm>
          <a:prstGeom prst="roundRect">
            <a:avLst>
              <a:gd name="adj" fmla="val 204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Freeform 4">
            <a:extLst>
              <a:ext uri="{FF2B5EF4-FFF2-40B4-BE49-F238E27FC236}">
                <a16:creationId xmlns:a16="http://schemas.microsoft.com/office/drawing/2014/main" id="{C1869559-8ACC-7400-5C5F-C2106B62A2A4}"/>
              </a:ext>
            </a:extLst>
          </p:cNvPr>
          <p:cNvSpPr/>
          <p:nvPr/>
        </p:nvSpPr>
        <p:spPr>
          <a:xfrm>
            <a:off x="4958360" y="4094471"/>
            <a:ext cx="7239000" cy="1722453"/>
          </a:xfrm>
          <a:custGeom>
            <a:avLst/>
            <a:gdLst/>
            <a:ahLst/>
            <a:cxnLst/>
            <a:rect l="l" t="t" r="r" b="b"/>
            <a:pathLst>
              <a:path w="10228058" h="1710875">
                <a:moveTo>
                  <a:pt x="0" y="0"/>
                </a:moveTo>
                <a:lnTo>
                  <a:pt x="10228058" y="0"/>
                </a:lnTo>
                <a:lnTo>
                  <a:pt x="10228058" y="1710876"/>
                </a:lnTo>
                <a:lnTo>
                  <a:pt x="0" y="1710876"/>
                </a:lnTo>
                <a:lnTo>
                  <a:pt x="0" y="0"/>
                </a:lnTo>
                <a:close/>
              </a:path>
            </a:pathLst>
          </a:custGeom>
          <a:blipFill>
            <a:blip r:embed="rId6">
              <a:duotone>
                <a:prstClr val="black"/>
                <a:schemeClr val="accent3">
                  <a:tint val="45000"/>
                  <a:satMod val="400000"/>
                </a:schemeClr>
              </a:duotone>
              <a:extLst>
                <a:ext uri="{96DAC541-7B7A-43D3-8B79-37D633B846F1}">
                  <asvg:svgBlip xmlns:asvg="http://schemas.microsoft.com/office/drawing/2016/SVG/main" r:embed="rId7"/>
                </a:ext>
              </a:extLst>
            </a:blip>
            <a:stretch>
              <a:fillRect/>
            </a:stretch>
          </a:blipFill>
        </p:spPr>
        <p:txBody>
          <a:bodyPr/>
          <a:lstStyle/>
          <a:p>
            <a:endParaRPr lang="zh-TW" altLang="en-US" dirty="0"/>
          </a:p>
        </p:txBody>
      </p:sp>
      <p:sp>
        <p:nvSpPr>
          <p:cNvPr id="2" name="TextBox 7">
            <a:extLst>
              <a:ext uri="{FF2B5EF4-FFF2-40B4-BE49-F238E27FC236}">
                <a16:creationId xmlns:a16="http://schemas.microsoft.com/office/drawing/2014/main" id="{086DA554-4585-4B11-1261-4CE5B68323AB}"/>
              </a:ext>
            </a:extLst>
          </p:cNvPr>
          <p:cNvSpPr txBox="1"/>
          <p:nvPr/>
        </p:nvSpPr>
        <p:spPr>
          <a:xfrm>
            <a:off x="4495800" y="3924300"/>
            <a:ext cx="8382000" cy="1384995"/>
          </a:xfrm>
          <a:prstGeom prst="rect">
            <a:avLst/>
          </a:prstGeom>
        </p:spPr>
        <p:txBody>
          <a:bodyPr wrap="square" lIns="0" tIns="0" rIns="0" bIns="0" rtlCol="0" anchor="t">
            <a:spAutoFit/>
          </a:bodyPr>
          <a:lstStyle/>
          <a:p>
            <a:pPr marL="0" lvl="0" indent="0" algn="ctr">
              <a:spcBef>
                <a:spcPct val="0"/>
              </a:spcBef>
            </a:pPr>
            <a:r>
              <a:rPr lang="en-US" altLang="zh-TW" sz="9000" b="1" spc="-100" dirty="0">
                <a:solidFill>
                  <a:srgbClr val="01070A"/>
                </a:solidFill>
                <a:latin typeface="微軟正黑體" panose="020B0604030504040204" pitchFamily="34" charset="-120"/>
                <a:ea typeface="微軟正黑體" panose="020B0604030504040204" pitchFamily="34" charset="-120"/>
                <a:cs typeface="Carelia"/>
                <a:sym typeface="Carelia"/>
              </a:rPr>
              <a:t>4</a:t>
            </a:r>
            <a:r>
              <a:rPr lang="zh-TW" altLang="en-US" sz="9000" b="1" spc="-100" dirty="0">
                <a:solidFill>
                  <a:srgbClr val="01070A"/>
                </a:solidFill>
                <a:latin typeface="微軟正黑體" panose="020B0604030504040204" pitchFamily="34" charset="-120"/>
                <a:ea typeface="微軟正黑體" panose="020B0604030504040204" pitchFamily="34" charset="-120"/>
                <a:cs typeface="Carelia"/>
                <a:sym typeface="Carelia"/>
              </a:rPr>
              <a:t>、獎補助項目</a:t>
            </a:r>
            <a:endParaRPr lang="en-US" altLang="zh-TW" sz="9000" b="1" spc="-100"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Tree>
    <p:extLst>
      <p:ext uri="{BB962C8B-B14F-4D97-AF65-F5344CB8AC3E}">
        <p14:creationId xmlns:p14="http://schemas.microsoft.com/office/powerpoint/2010/main" val="3937993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10</a:t>
            </a:fld>
            <a:endParaRPr lang="en-US"/>
          </a:p>
        </p:txBody>
      </p:sp>
      <p:sp>
        <p:nvSpPr>
          <p:cNvPr id="3" name="Freeform 7">
            <a:extLst>
              <a:ext uri="{FF2B5EF4-FFF2-40B4-BE49-F238E27FC236}">
                <a16:creationId xmlns:a16="http://schemas.microsoft.com/office/drawing/2014/main" id="{217CE565-31C3-8BCC-E6EC-B0E8204011E6}"/>
              </a:ext>
            </a:extLst>
          </p:cNvPr>
          <p:cNvSpPr/>
          <p:nvPr/>
        </p:nvSpPr>
        <p:spPr>
          <a:xfrm>
            <a:off x="2098343" y="1295545"/>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22">
            <a:extLst>
              <a:ext uri="{FF2B5EF4-FFF2-40B4-BE49-F238E27FC236}">
                <a16:creationId xmlns:a16="http://schemas.microsoft.com/office/drawing/2014/main" id="{04FD2A9E-8EB1-E8B1-ACCC-ABA4F421867F}"/>
              </a:ext>
            </a:extLst>
          </p:cNvPr>
          <p:cNvSpPr/>
          <p:nvPr/>
        </p:nvSpPr>
        <p:spPr>
          <a:xfrm>
            <a:off x="5431663" y="1672354"/>
            <a:ext cx="7696200" cy="745507"/>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11" name="Freeform 22">
            <a:extLst>
              <a:ext uri="{FF2B5EF4-FFF2-40B4-BE49-F238E27FC236}">
                <a16:creationId xmlns:a16="http://schemas.microsoft.com/office/drawing/2014/main" id="{1EB9F5B4-EE52-D066-D038-93EC67CFC232}"/>
              </a:ext>
            </a:extLst>
          </p:cNvPr>
          <p:cNvSpPr/>
          <p:nvPr/>
        </p:nvSpPr>
        <p:spPr>
          <a:xfrm>
            <a:off x="3608085" y="5010660"/>
            <a:ext cx="2945115" cy="430887"/>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26">
            <a:extLst>
              <a:ext uri="{FF2B5EF4-FFF2-40B4-BE49-F238E27FC236}">
                <a16:creationId xmlns:a16="http://schemas.microsoft.com/office/drawing/2014/main" id="{20C5C0EF-0658-26C3-DD6E-1A69DABD2839}"/>
              </a:ext>
            </a:extLst>
          </p:cNvPr>
          <p:cNvSpPr txBox="1"/>
          <p:nvPr/>
        </p:nvSpPr>
        <p:spPr>
          <a:xfrm>
            <a:off x="2050810" y="1367281"/>
            <a:ext cx="14138847" cy="1042401"/>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獎補助項目</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一</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endParaRPr lang="en-US" sz="63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
        <p:nvSpPr>
          <p:cNvPr id="12" name="TextBox 28">
            <a:extLst>
              <a:ext uri="{FF2B5EF4-FFF2-40B4-BE49-F238E27FC236}">
                <a16:creationId xmlns:a16="http://schemas.microsoft.com/office/drawing/2014/main" id="{0C805F61-7F74-F143-C126-A115061C8B2B}"/>
              </a:ext>
            </a:extLst>
          </p:cNvPr>
          <p:cNvSpPr txBox="1"/>
          <p:nvPr/>
        </p:nvSpPr>
        <p:spPr>
          <a:xfrm>
            <a:off x="2667000" y="8684651"/>
            <a:ext cx="3632093"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洽詢：計畫管理組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13" name="Freeform 22">
            <a:extLst>
              <a:ext uri="{FF2B5EF4-FFF2-40B4-BE49-F238E27FC236}">
                <a16:creationId xmlns:a16="http://schemas.microsoft.com/office/drawing/2014/main" id="{1F6AF949-68FC-90F1-9DBC-8A31CB7E804D}"/>
              </a:ext>
            </a:extLst>
          </p:cNvPr>
          <p:cNvSpPr/>
          <p:nvPr/>
        </p:nvSpPr>
        <p:spPr>
          <a:xfrm>
            <a:off x="3608087" y="2775212"/>
            <a:ext cx="4411224" cy="360776"/>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29">
            <a:extLst>
              <a:ext uri="{FF2B5EF4-FFF2-40B4-BE49-F238E27FC236}">
                <a16:creationId xmlns:a16="http://schemas.microsoft.com/office/drawing/2014/main" id="{F176835D-4BC0-AF7D-A4EB-070CBA364859}"/>
              </a:ext>
            </a:extLst>
          </p:cNvPr>
          <p:cNvSpPr txBox="1"/>
          <p:nvPr/>
        </p:nvSpPr>
        <p:spPr>
          <a:xfrm>
            <a:off x="2809474" y="2894211"/>
            <a:ext cx="12744177" cy="2083776"/>
          </a:xfrm>
          <a:prstGeom prst="rect">
            <a:avLst/>
          </a:prstGeom>
        </p:spPr>
        <p:txBody>
          <a:bodyPr wrap="square" lIns="0" tIns="0" rIns="0" bIns="0" rtlCol="0" anchor="t">
            <a:spAutoFit/>
          </a:bodyPr>
          <a:lstStyle/>
          <a:p>
            <a:pPr algn="l">
              <a:lnSpc>
                <a:spcPts val="3334"/>
              </a:lnSpc>
            </a:pPr>
            <a:r>
              <a:rPr lang="zh-TW" altLang="en-US" sz="2800" b="1" dirty="0">
                <a:latin typeface="微軟正黑體" panose="020B0604030504040204" pitchFamily="34" charset="-120"/>
                <a:ea typeface="微軟正黑體" panose="020B0604030504040204" pitchFamily="34" charset="-120"/>
              </a:rPr>
              <a:t>一、補助新進教師學術研究計畫</a:t>
            </a:r>
            <a:endParaRPr lang="en-US" altLang="zh-TW" sz="2800" b="1" dirty="0">
              <a:latin typeface="微軟正黑體" panose="020B0604030504040204" pitchFamily="34" charset="-120"/>
              <a:ea typeface="微軟正黑體" panose="020B0604030504040204" pitchFamily="34" charset="-120"/>
            </a:endParaRPr>
          </a:p>
          <a:p>
            <a:pPr marL="914400" lvl="1" indent="-457200">
              <a:lnSpc>
                <a:spcPts val="3334"/>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本校「補助新進教師學術研究計畫實施要點」</a:t>
            </a:r>
            <a:endParaRPr lang="en-US" altLang="zh-TW" sz="2500" b="1" dirty="0">
              <a:latin typeface="微軟正黑體" panose="020B0604030504040204" pitchFamily="34" charset="-120"/>
              <a:ea typeface="微軟正黑體" panose="020B0604030504040204" pitchFamily="34" charset="-120"/>
            </a:endParaRPr>
          </a:p>
          <a:p>
            <a:pPr marL="914400" lvl="1" indent="-457200">
              <a:lnSpc>
                <a:spcPts val="3334"/>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補助說明：</a:t>
            </a:r>
            <a:br>
              <a:rPr lang="en-US" altLang="zh-TW" sz="2500" b="1" dirty="0">
                <a:solidFill>
                  <a:srgbClr val="009999"/>
                </a:solidFill>
                <a:latin typeface="微軟正黑體" panose="020B0604030504040204" pitchFamily="34" charset="-120"/>
                <a:ea typeface="微軟正黑體" panose="020B0604030504040204" pitchFamily="34" charset="-120"/>
              </a:rPr>
            </a:br>
            <a:r>
              <a:rPr lang="zh-TW" altLang="en-US" sz="2500" dirty="0">
                <a:latin typeface="微軟正黑體" panose="020B0604030504040204" pitchFamily="34" charset="-120"/>
                <a:ea typeface="微軟正黑體" panose="020B0604030504040204" pitchFamily="34" charset="-120"/>
              </a:rPr>
              <a:t>補助</a:t>
            </a:r>
            <a:r>
              <a:rPr lang="en-US" altLang="zh-TW" sz="2500" b="1" u="sng" dirty="0">
                <a:latin typeface="微軟正黑體" panose="020B0604030504040204" pitchFamily="34" charset="-120"/>
                <a:ea typeface="微軟正黑體" panose="020B0604030504040204" pitchFamily="34" charset="-120"/>
              </a:rPr>
              <a:t>3</a:t>
            </a:r>
            <a:r>
              <a:rPr lang="zh-TW" altLang="en-US" sz="2500" b="1" u="sng" dirty="0">
                <a:latin typeface="微軟正黑體" panose="020B0604030504040204" pitchFamily="34" charset="-120"/>
                <a:ea typeface="微軟正黑體" panose="020B0604030504040204" pitchFamily="34" charset="-120"/>
              </a:rPr>
              <a:t>年內獲得</a:t>
            </a:r>
            <a:r>
              <a:rPr lang="zh-TW" altLang="zh-TW" sz="2500" b="1" u="sng" dirty="0">
                <a:latin typeface="微軟正黑體" panose="020B0604030504040204" pitchFamily="34" charset="-120"/>
                <a:ea typeface="微軟正黑體" panose="020B0604030504040204" pitchFamily="34" charset="-120"/>
              </a:rPr>
              <a:t>國</a:t>
            </a:r>
            <a:r>
              <a:rPr lang="zh-TW" altLang="en-US" sz="2500" b="1" u="sng" dirty="0">
                <a:latin typeface="微軟正黑體" panose="020B0604030504040204" pitchFamily="34" charset="-120"/>
                <a:ea typeface="微軟正黑體" panose="020B0604030504040204" pitchFamily="34" charset="-120"/>
              </a:rPr>
              <a:t>科會專題研究計畫的新進教師</a:t>
            </a:r>
            <a:r>
              <a:rPr lang="zh-TW" altLang="en-US" sz="2500" dirty="0">
                <a:latin typeface="微軟正黑體" panose="020B0604030504040204" pitchFamily="34" charset="-120"/>
                <a:ea typeface="微軟正黑體" panose="020B0604030504040204" pitchFamily="34" charset="-120"/>
              </a:rPr>
              <a:t>，每案補助</a:t>
            </a:r>
            <a:r>
              <a:rPr lang="zh-TW" altLang="en-US" sz="2500" b="1" u="sng" dirty="0">
                <a:latin typeface="微軟正黑體" panose="020B0604030504040204" pitchFamily="34" charset="-120"/>
                <a:ea typeface="微軟正黑體" panose="020B0604030504040204" pitchFamily="34" charset="-120"/>
              </a:rPr>
              <a:t>設備經費</a:t>
            </a:r>
            <a:r>
              <a:rPr lang="zh-TW" altLang="en-US" sz="2500" dirty="0">
                <a:latin typeface="微軟正黑體" panose="020B0604030504040204" pitchFamily="34" charset="-120"/>
                <a:ea typeface="微軟正黑體" panose="020B0604030504040204" pitchFamily="34" charset="-120"/>
              </a:rPr>
              <a:t>以</a:t>
            </a:r>
            <a:r>
              <a:rPr lang="zh-TW" altLang="en-US" sz="2500" b="1" u="sng" dirty="0">
                <a:latin typeface="微軟正黑體" panose="020B0604030504040204" pitchFamily="34" charset="-120"/>
                <a:ea typeface="微軟正黑體" panose="020B0604030504040204" pitchFamily="34" charset="-120"/>
              </a:rPr>
              <a:t>新台幣</a:t>
            </a:r>
            <a:r>
              <a:rPr lang="en-US" altLang="zh-TW" sz="2500" b="1" u="sng" dirty="0">
                <a:latin typeface="微軟正黑體" panose="020B0604030504040204" pitchFamily="34" charset="-120"/>
                <a:ea typeface="微軟正黑體" panose="020B0604030504040204" pitchFamily="34" charset="-120"/>
              </a:rPr>
              <a:t>20</a:t>
            </a:r>
            <a:r>
              <a:rPr lang="zh-TW" altLang="en-US" sz="2500" b="1" u="sng" dirty="0">
                <a:latin typeface="微軟正黑體" panose="020B0604030504040204" pitchFamily="34" charset="-120"/>
                <a:ea typeface="微軟正黑體" panose="020B0604030504040204" pitchFamily="34" charset="-120"/>
              </a:rPr>
              <a:t>萬元</a:t>
            </a:r>
            <a:r>
              <a:rPr lang="zh-TW" altLang="en-US" sz="2500" dirty="0">
                <a:latin typeface="微軟正黑體" panose="020B0604030504040204" pitchFamily="34" charset="-120"/>
                <a:ea typeface="微軟正黑體" panose="020B0604030504040204" pitchFamily="34" charset="-120"/>
              </a:rPr>
              <a:t>為限</a:t>
            </a:r>
            <a:r>
              <a:rPr lang="en-US" altLang="zh-TW" sz="2500" dirty="0">
                <a:latin typeface="微軟正黑體" panose="020B0604030504040204" pitchFamily="34" charset="-120"/>
                <a:ea typeface="微軟正黑體" panose="020B0604030504040204" pitchFamily="34" charset="-120"/>
              </a:rPr>
              <a:t>(</a:t>
            </a:r>
            <a:r>
              <a:rPr lang="zh-TW" altLang="zh-TW" sz="2500" dirty="0">
                <a:latin typeface="微軟正黑體" panose="020B0604030504040204" pitchFamily="34" charset="-120"/>
                <a:ea typeface="微軟正黑體" panose="020B0604030504040204" pitchFamily="34" charset="-120"/>
              </a:rPr>
              <a:t>補助以一次為限</a:t>
            </a:r>
            <a:r>
              <a:rPr lang="en-US" altLang="zh-TW" sz="2500" dirty="0">
                <a:latin typeface="微軟正黑體" panose="020B0604030504040204" pitchFamily="34" charset="-120"/>
                <a:ea typeface="微軟正黑體" panose="020B0604030504040204" pitchFamily="34" charset="-120"/>
              </a:rPr>
              <a:t>)</a:t>
            </a:r>
            <a:r>
              <a:rPr lang="zh-TW" altLang="en-US" sz="2500" dirty="0">
                <a:latin typeface="微軟正黑體" panose="020B0604030504040204" pitchFamily="34" charset="-120"/>
                <a:ea typeface="微軟正黑體" panose="020B0604030504040204" pitchFamily="34" charset="-120"/>
              </a:rPr>
              <a:t>，隨到隨審</a:t>
            </a:r>
            <a:r>
              <a:rPr lang="zh-TW" altLang="en-US" sz="2500" b="1" dirty="0">
                <a:solidFill>
                  <a:prstClr val="black"/>
                </a:solidFill>
                <a:latin typeface="微軟正黑體" panose="020B0604030504040204" pitchFamily="34" charset="-120"/>
                <a:ea typeface="微軟正黑體" panose="020B0604030504040204" pitchFamily="34" charset="-120"/>
              </a:rPr>
              <a:t>。</a:t>
            </a:r>
            <a:endParaRPr lang="en-US" sz="2800" b="1" dirty="0">
              <a:latin typeface="微軟正黑體" panose="020B0604030504040204" pitchFamily="34" charset="-120"/>
              <a:ea typeface="微軟正黑體" panose="020B0604030504040204" pitchFamily="34" charset="-120"/>
              <a:cs typeface="DM Sans Bold"/>
              <a:sym typeface="DM Sans Bold"/>
            </a:endParaRPr>
          </a:p>
        </p:txBody>
      </p:sp>
      <p:sp>
        <p:nvSpPr>
          <p:cNvPr id="6" name="TextBox 31">
            <a:extLst>
              <a:ext uri="{FF2B5EF4-FFF2-40B4-BE49-F238E27FC236}">
                <a16:creationId xmlns:a16="http://schemas.microsoft.com/office/drawing/2014/main" id="{88D38C5F-4E0E-5732-3A0C-4B7B92596256}"/>
              </a:ext>
            </a:extLst>
          </p:cNvPr>
          <p:cNvSpPr txBox="1"/>
          <p:nvPr/>
        </p:nvSpPr>
        <p:spPr>
          <a:xfrm>
            <a:off x="2844167" y="5143500"/>
            <a:ext cx="12744176" cy="3539430"/>
          </a:xfrm>
          <a:prstGeom prst="rect">
            <a:avLst/>
          </a:prstGeom>
        </p:spPr>
        <p:txBody>
          <a:bodyPr wrap="square" lIns="0" tIns="0" rIns="0" bIns="0" rtlCol="0" anchor="t">
            <a:spAutoFit/>
          </a:bodyPr>
          <a:lstStyle/>
          <a:p>
            <a:pPr algn="l">
              <a:lnSpc>
                <a:spcPts val="3334"/>
              </a:lnSpc>
            </a:pPr>
            <a:r>
              <a:rPr lang="zh-TW" altLang="en-US" sz="2800" b="1" dirty="0">
                <a:latin typeface="微軟正黑體" panose="020B0604030504040204" pitchFamily="34" charset="-120"/>
                <a:ea typeface="微軟正黑體" panose="020B0604030504040204" pitchFamily="34" charset="-120"/>
              </a:rPr>
              <a:t>二、計畫配合款補助</a:t>
            </a:r>
            <a:endParaRPr lang="en-US" altLang="zh-TW" sz="2800" b="1" dirty="0">
              <a:latin typeface="微軟正黑體" panose="020B0604030504040204" pitchFamily="34" charset="-120"/>
              <a:ea typeface="微軟正黑體" panose="020B0604030504040204" pitchFamily="34" charset="-120"/>
            </a:endParaRPr>
          </a:p>
          <a:p>
            <a:pPr marL="895350" lvl="1" indent="-342900">
              <a:lnSpc>
                <a:spcPts val="35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本校「計畫配合款補助要點」</a:t>
            </a:r>
            <a:endParaRPr lang="en-US" altLang="zh-TW" sz="2500" b="1" dirty="0">
              <a:latin typeface="微軟正黑體" panose="020B0604030504040204" pitchFamily="34" charset="-120"/>
              <a:ea typeface="微軟正黑體" panose="020B0604030504040204" pitchFamily="34" charset="-120"/>
            </a:endParaRPr>
          </a:p>
          <a:p>
            <a:pPr marL="895350" lvl="1" indent="-342900">
              <a:lnSpc>
                <a:spcPts val="35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補助計畫類別：</a:t>
            </a:r>
            <a:endParaRPr lang="en-US" altLang="zh-TW" sz="2500" b="1" dirty="0">
              <a:solidFill>
                <a:srgbClr val="009999"/>
              </a:solidFill>
              <a:latin typeface="微軟正黑體" panose="020B0604030504040204" pitchFamily="34" charset="-120"/>
              <a:ea typeface="微軟正黑體" panose="020B0604030504040204" pitchFamily="34" charset="-120"/>
            </a:endParaRPr>
          </a:p>
          <a:p>
            <a:pPr marL="1308118" lvl="2" indent="-457200">
              <a:lnSpc>
                <a:spcPts val="3500"/>
              </a:lnSpc>
              <a:buFont typeface="Arial" panose="020B0604020202020204" pitchFamily="34" charset="0"/>
              <a:buChar char="•"/>
            </a:pPr>
            <a:r>
              <a:rPr lang="zh-TW" altLang="en-US" sz="2500" b="1" u="sng" dirty="0">
                <a:latin typeface="微軟正黑體" panose="020B0604030504040204" pitchFamily="34" charset="-120"/>
                <a:ea typeface="微軟正黑體" panose="020B0604030504040204" pitchFamily="34" charset="-120"/>
                <a:cs typeface="Times New Roman" panose="02020603050405020304" pitchFamily="18" charset="0"/>
              </a:rPr>
              <a:t>國科</a:t>
            </a: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會</a:t>
            </a:r>
            <a:r>
              <a:rPr lang="zh-TW" altLang="en-US" sz="2500" b="1" u="sng" dirty="0">
                <a:latin typeface="微軟正黑體" panose="020B0604030504040204" pitchFamily="34" charset="-120"/>
                <a:ea typeface="微軟正黑體" panose="020B0604030504040204" pitchFamily="34" charset="-120"/>
                <a:cs typeface="Times New Roman" panose="02020603050405020304" pitchFamily="18" charset="0"/>
              </a:rPr>
              <a:t>計畫</a:t>
            </a: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dirty="0">
                <a:latin typeface="微軟正黑體" panose="020B0604030504040204" pitchFamily="34" charset="-120"/>
                <a:ea typeface="微軟正黑體" panose="020B0604030504040204" pitchFamily="34" charset="-120"/>
              </a:rPr>
              <a:t>補助上限為該計畫核定設備費之</a:t>
            </a:r>
            <a:r>
              <a:rPr lang="en-US" altLang="zh-TW" sz="2500" dirty="0">
                <a:latin typeface="微軟正黑體" panose="020B0604030504040204" pitchFamily="34" charset="-120"/>
                <a:ea typeface="微軟正黑體" panose="020B0604030504040204" pitchFamily="34" charset="-120"/>
              </a:rPr>
              <a:t>20%</a:t>
            </a:r>
            <a:r>
              <a:rPr lang="zh-TW" altLang="zh-TW" sz="2500" dirty="0">
                <a:latin typeface="微軟正黑體" panose="020B0604030504040204" pitchFamily="34" charset="-120"/>
                <a:ea typeface="微軟正黑體" panose="020B0604030504040204" pitchFamily="34" charset="-120"/>
              </a:rPr>
              <a:t>，補助項目為設備費</a:t>
            </a:r>
            <a:r>
              <a:rPr lang="zh-TW" altLang="en-US" sz="2500" dirty="0">
                <a:latin typeface="微軟正黑體" panose="020B0604030504040204" pitchFamily="34" charset="-120"/>
                <a:ea typeface="微軟正黑體" panose="020B0604030504040204" pitchFamily="34" charset="-120"/>
              </a:rPr>
              <a:t>。</a:t>
            </a:r>
            <a:endParaRPr lang="en-US" altLang="zh-TW" sz="2500" dirty="0">
              <a:latin typeface="微軟正黑體" panose="020B0604030504040204" pitchFamily="34" charset="-120"/>
              <a:ea typeface="微軟正黑體" panose="020B0604030504040204" pitchFamily="34" charset="-120"/>
            </a:endParaRPr>
          </a:p>
          <a:p>
            <a:pPr marL="1308118" lvl="2" indent="-457200">
              <a:lnSpc>
                <a:spcPts val="3500"/>
              </a:lnSpc>
              <a:buFont typeface="Arial" panose="020B0604020202020204" pitchFamily="34" charset="0"/>
              <a:buChar char="•"/>
            </a:pP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非</a:t>
            </a:r>
            <a:r>
              <a:rPr lang="zh-TW" altLang="en-US" sz="2500" b="1" u="sng" dirty="0">
                <a:latin typeface="微軟正黑體" panose="020B0604030504040204" pitchFamily="34" charset="-120"/>
                <a:ea typeface="微軟正黑體" panose="020B0604030504040204" pitchFamily="34" charset="-120"/>
                <a:cs typeface="Times New Roman" panose="02020603050405020304" pitchFamily="18" charset="0"/>
              </a:rPr>
              <a:t>國科會</a:t>
            </a: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之政府機關委辦或補助計畫</a:t>
            </a: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dirty="0">
                <a:latin typeface="微軟正黑體" panose="020B0604030504040204" pitchFamily="34" charset="-120"/>
                <a:ea typeface="微軟正黑體" panose="020B0604030504040204" pitchFamily="34" charset="-120"/>
              </a:rPr>
              <a:t>補助該計畫規定</a:t>
            </a:r>
            <a:r>
              <a:rPr lang="zh-TW" altLang="zh-TW" sz="2500" u="sng" dirty="0">
                <a:latin typeface="微軟正黑體" panose="020B0604030504040204" pitchFamily="34" charset="-120"/>
                <a:ea typeface="微軟正黑體" panose="020B0604030504040204" pitchFamily="34" charset="-120"/>
              </a:rPr>
              <a:t>配合款最低標準</a:t>
            </a:r>
            <a:r>
              <a:rPr lang="en-US" altLang="zh-TW" sz="2500" u="sng" dirty="0">
                <a:latin typeface="微軟正黑體" panose="020B0604030504040204" pitchFamily="34" charset="-120"/>
                <a:ea typeface="微軟正黑體" panose="020B0604030504040204" pitchFamily="34" charset="-120"/>
              </a:rPr>
              <a:t>80 %</a:t>
            </a:r>
            <a:r>
              <a:rPr lang="zh-TW" altLang="en-US" sz="2500" dirty="0">
                <a:latin typeface="微軟正黑體" panose="020B0604030504040204" pitchFamily="34" charset="-120"/>
                <a:ea typeface="微軟正黑體" panose="020B0604030504040204" pitchFamily="34" charset="-120"/>
              </a:rPr>
              <a:t> </a:t>
            </a:r>
            <a:r>
              <a:rPr lang="en-US" altLang="zh-TW" sz="2500" dirty="0">
                <a:latin typeface="微軟正黑體" panose="020B0604030504040204" pitchFamily="34" charset="-120"/>
                <a:ea typeface="微軟正黑體" panose="020B0604030504040204" pitchFamily="34" charset="-120"/>
              </a:rPr>
              <a:t>(</a:t>
            </a:r>
            <a:r>
              <a:rPr lang="zh-TW" altLang="zh-TW" sz="2500" dirty="0">
                <a:latin typeface="微軟正黑體" panose="020B0604030504040204" pitchFamily="34" charset="-120"/>
                <a:ea typeface="微軟正黑體" panose="020B0604030504040204" pitchFamily="34" charset="-120"/>
              </a:rPr>
              <a:t>餘</a:t>
            </a:r>
            <a:r>
              <a:rPr lang="en-US" altLang="zh-TW" sz="2500" dirty="0">
                <a:latin typeface="微軟正黑體" panose="020B0604030504040204" pitchFamily="34" charset="-120"/>
                <a:ea typeface="微軟正黑體" panose="020B0604030504040204" pitchFamily="34" charset="-120"/>
              </a:rPr>
              <a:t>20%</a:t>
            </a:r>
            <a:r>
              <a:rPr lang="zh-TW" altLang="zh-TW" sz="2500" dirty="0">
                <a:latin typeface="微軟正黑體" panose="020B0604030504040204" pitchFamily="34" charset="-120"/>
                <a:ea typeface="微軟正黑體" panose="020B0604030504040204" pitchFamily="34" charset="-120"/>
              </a:rPr>
              <a:t>部分由計畫執行單位自籌</a:t>
            </a:r>
            <a:r>
              <a:rPr lang="en-US" altLang="zh-TW" sz="2500" dirty="0">
                <a:latin typeface="微軟正黑體" panose="020B0604030504040204" pitchFamily="34" charset="-120"/>
                <a:ea typeface="微軟正黑體" panose="020B0604030504040204" pitchFamily="34" charset="-120"/>
              </a:rPr>
              <a:t>)</a:t>
            </a:r>
            <a:r>
              <a:rPr lang="zh-TW" altLang="en-US" sz="2500" dirty="0">
                <a:latin typeface="微軟正黑體" panose="020B0604030504040204" pitchFamily="34" charset="-120"/>
                <a:ea typeface="微軟正黑體" panose="020B0604030504040204" pitchFamily="34" charset="-120"/>
              </a:rPr>
              <a:t>。</a:t>
            </a:r>
            <a:endParaRPr lang="en-US" altLang="zh-TW" sz="2500" dirty="0"/>
          </a:p>
          <a:p>
            <a:pPr marL="784225" lvl="2" indent="-342900">
              <a:lnSpc>
                <a:spcPts val="35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申請注意事項：</a:t>
            </a:r>
            <a:r>
              <a:rPr lang="zh-TW" altLang="en-US" sz="2500" dirty="0">
                <a:latin typeface="微軟正黑體" panose="020B0604030504040204" pitchFamily="34" charset="-120"/>
                <a:ea typeface="微軟正黑體" panose="020B0604030504040204" pitchFamily="34" charset="-120"/>
              </a:rPr>
              <a:t>須於提案前事先申請。</a:t>
            </a:r>
            <a:endParaRPr lang="en-US" altLang="zh-TW" sz="2500" dirty="0">
              <a:latin typeface="微軟正黑體" panose="020B0604030504040204" pitchFamily="34" charset="-120"/>
              <a:ea typeface="微軟正黑體" panose="020B0604030504040204" pitchFamily="34" charset="-120"/>
            </a:endParaRPr>
          </a:p>
          <a:p>
            <a:pPr algn="l">
              <a:lnSpc>
                <a:spcPts val="3334"/>
              </a:lnSpc>
            </a:pPr>
            <a:endParaRPr lang="en-US" sz="2800" b="1" dirty="0">
              <a:latin typeface="微軟正黑體" panose="020B0604030504040204" pitchFamily="34" charset="-120"/>
              <a:ea typeface="微軟正黑體" panose="020B0604030504040204" pitchFamily="34" charset="-120"/>
              <a:cs typeface="DM Sans Bold"/>
              <a:sym typeface="DM Sans Bold"/>
            </a:endParaRPr>
          </a:p>
        </p:txBody>
      </p:sp>
    </p:spTree>
    <p:extLst>
      <p:ext uri="{BB962C8B-B14F-4D97-AF65-F5344CB8AC3E}">
        <p14:creationId xmlns:p14="http://schemas.microsoft.com/office/powerpoint/2010/main" val="1849161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11</a:t>
            </a:fld>
            <a:endParaRPr lang="en-US"/>
          </a:p>
        </p:txBody>
      </p:sp>
      <p:sp>
        <p:nvSpPr>
          <p:cNvPr id="3" name="Freeform 7">
            <a:extLst>
              <a:ext uri="{FF2B5EF4-FFF2-40B4-BE49-F238E27FC236}">
                <a16:creationId xmlns:a16="http://schemas.microsoft.com/office/drawing/2014/main" id="{217CE565-31C3-8BCC-E6EC-B0E8204011E6}"/>
              </a:ext>
            </a:extLst>
          </p:cNvPr>
          <p:cNvSpPr/>
          <p:nvPr/>
        </p:nvSpPr>
        <p:spPr>
          <a:xfrm>
            <a:off x="2167747" y="1343547"/>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22">
            <a:extLst>
              <a:ext uri="{FF2B5EF4-FFF2-40B4-BE49-F238E27FC236}">
                <a16:creationId xmlns:a16="http://schemas.microsoft.com/office/drawing/2014/main" id="{E2AC1416-9E36-8840-9927-28F0DFA662F3}"/>
              </a:ext>
            </a:extLst>
          </p:cNvPr>
          <p:cNvSpPr/>
          <p:nvPr/>
        </p:nvSpPr>
        <p:spPr>
          <a:xfrm>
            <a:off x="5562600" y="1860377"/>
            <a:ext cx="7239000" cy="50401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6" name="TextBox 28">
            <a:extLst>
              <a:ext uri="{FF2B5EF4-FFF2-40B4-BE49-F238E27FC236}">
                <a16:creationId xmlns:a16="http://schemas.microsoft.com/office/drawing/2014/main" id="{935ADC6C-E840-C170-30D8-D27BDB97DD0D}"/>
              </a:ext>
            </a:extLst>
          </p:cNvPr>
          <p:cNvSpPr txBox="1"/>
          <p:nvPr/>
        </p:nvSpPr>
        <p:spPr>
          <a:xfrm>
            <a:off x="2911928" y="8605073"/>
            <a:ext cx="3886881"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洽詢：計畫管理組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7" name="TextBox 26">
            <a:extLst>
              <a:ext uri="{FF2B5EF4-FFF2-40B4-BE49-F238E27FC236}">
                <a16:creationId xmlns:a16="http://schemas.microsoft.com/office/drawing/2014/main" id="{75B3D0FA-6B1F-D587-8D0A-5EEB1322E03B}"/>
              </a:ext>
            </a:extLst>
          </p:cNvPr>
          <p:cNvSpPr txBox="1"/>
          <p:nvPr/>
        </p:nvSpPr>
        <p:spPr>
          <a:xfrm>
            <a:off x="2054817" y="1343547"/>
            <a:ext cx="14178363"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獎補助項目</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二</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p>
        </p:txBody>
      </p:sp>
      <p:sp>
        <p:nvSpPr>
          <p:cNvPr id="12" name="Freeform 22">
            <a:extLst>
              <a:ext uri="{FF2B5EF4-FFF2-40B4-BE49-F238E27FC236}">
                <a16:creationId xmlns:a16="http://schemas.microsoft.com/office/drawing/2014/main" id="{54399C06-2887-7A16-898D-4AF6746C4BC0}"/>
              </a:ext>
            </a:extLst>
          </p:cNvPr>
          <p:cNvSpPr/>
          <p:nvPr/>
        </p:nvSpPr>
        <p:spPr>
          <a:xfrm>
            <a:off x="3382810" y="2705100"/>
            <a:ext cx="4922990" cy="36512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31">
            <a:extLst>
              <a:ext uri="{FF2B5EF4-FFF2-40B4-BE49-F238E27FC236}">
                <a16:creationId xmlns:a16="http://schemas.microsoft.com/office/drawing/2014/main" id="{7860257E-4526-C254-27D4-519C950A4403}"/>
              </a:ext>
            </a:extLst>
          </p:cNvPr>
          <p:cNvSpPr txBox="1"/>
          <p:nvPr/>
        </p:nvSpPr>
        <p:spPr>
          <a:xfrm>
            <a:off x="2617485" y="2705100"/>
            <a:ext cx="12387921" cy="5808385"/>
          </a:xfrm>
          <a:prstGeom prst="rect">
            <a:avLst/>
          </a:prstGeom>
        </p:spPr>
        <p:txBody>
          <a:bodyPr wrap="square" lIns="0" tIns="0" rIns="0" bIns="0" rtlCol="0" anchor="t">
            <a:spAutoFit/>
          </a:bodyPr>
          <a:lstStyle/>
          <a:p>
            <a:pPr algn="l">
              <a:lnSpc>
                <a:spcPts val="3800"/>
              </a:lnSpc>
            </a:pPr>
            <a:r>
              <a:rPr lang="zh-TW" altLang="en-US" sz="2800" b="1" dirty="0">
                <a:latin typeface="微軟正黑體" panose="020B0604030504040204" pitchFamily="34" charset="-120"/>
                <a:ea typeface="微軟正黑體" panose="020B0604030504040204" pitchFamily="34" charset="-120"/>
              </a:rPr>
              <a:t>三、</a:t>
            </a:r>
            <a:r>
              <a:rPr lang="zh-TW" altLang="zh-TW" sz="2800" b="1" dirty="0">
                <a:latin typeface="微軟正黑體" panose="020B0604030504040204" pitchFamily="34" charset="-120"/>
                <a:ea typeface="微軟正黑體" panose="020B0604030504040204" pitchFamily="34" charset="-120"/>
              </a:rPr>
              <a:t>新進教師研究啟航計畫補助</a:t>
            </a:r>
            <a:endParaRPr lang="en-US" altLang="zh-TW" sz="2800" b="1" dirty="0">
              <a:latin typeface="微軟正黑體" panose="020B0604030504040204" pitchFamily="34" charset="-120"/>
              <a:ea typeface="微軟正黑體" panose="020B0604030504040204" pitchFamily="34" charset="-120"/>
            </a:endParaRPr>
          </a:p>
          <a:p>
            <a:pPr marL="895350" lvl="1" indent="-342900">
              <a:lnSpc>
                <a:spcPts val="38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a:t>
            </a:r>
            <a:r>
              <a:rPr lang="zh-TW" altLang="zh-TW" sz="2500" b="1" dirty="0">
                <a:latin typeface="微軟正黑體" panose="020B0604030504040204" pitchFamily="34" charset="-120"/>
                <a:ea typeface="微軟正黑體" panose="020B0604030504040204" pitchFamily="34" charset="-120"/>
              </a:rPr>
              <a:t>新進教師研究啟航計畫補助要點</a:t>
            </a:r>
            <a:r>
              <a:rPr lang="zh-TW" altLang="en-US" sz="2500" b="1" dirty="0">
                <a:latin typeface="微軟正黑體" panose="020B0604030504040204" pitchFamily="34" charset="-120"/>
                <a:ea typeface="微軟正黑體" panose="020B0604030504040204" pitchFamily="34" charset="-120"/>
              </a:rPr>
              <a:t>」</a:t>
            </a:r>
            <a:r>
              <a:rPr lang="en-US" altLang="zh-TW" sz="2500" b="1" dirty="0">
                <a:solidFill>
                  <a:srgbClr val="FF0000"/>
                </a:solidFill>
                <a:latin typeface="微軟正黑體" panose="020B0604030504040204" pitchFamily="34" charset="-120"/>
                <a:ea typeface="微軟正黑體" panose="020B0604030504040204" pitchFamily="34" charset="-120"/>
              </a:rPr>
              <a:t>(</a:t>
            </a:r>
            <a:r>
              <a:rPr lang="zh-TW" altLang="en-US" sz="2500" b="1" dirty="0">
                <a:solidFill>
                  <a:srgbClr val="FF0000"/>
                </a:solidFill>
                <a:latin typeface="微軟正黑體" panose="020B0604030504040204" pitchFamily="34" charset="-120"/>
                <a:ea typeface="微軟正黑體" panose="020B0604030504040204" pitchFamily="34" charset="-120"/>
              </a:rPr>
              <a:t>待會議審議</a:t>
            </a:r>
            <a:r>
              <a:rPr lang="en-US" altLang="zh-TW" sz="2500" b="1" dirty="0">
                <a:solidFill>
                  <a:srgbClr val="FF0000"/>
                </a:solidFill>
                <a:latin typeface="微軟正黑體" panose="020B0604030504040204" pitchFamily="34" charset="-120"/>
                <a:ea typeface="微軟正黑體" panose="020B0604030504040204" pitchFamily="34" charset="-120"/>
              </a:rPr>
              <a:t>)</a:t>
            </a:r>
          </a:p>
          <a:p>
            <a:pPr marL="1009650" lvl="1" indent="-457200">
              <a:lnSpc>
                <a:spcPts val="38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資格：</a:t>
            </a:r>
            <a:r>
              <a:rPr lang="zh-TW" altLang="zh-TW" sz="2500" dirty="0">
                <a:latin typeface="微軟正黑體" panose="020B0604030504040204" pitchFamily="34" charset="-120"/>
                <a:ea typeface="微軟正黑體" panose="020B0604030504040204" pitchFamily="34" charset="-120"/>
              </a:rPr>
              <a:t>本校新進編制內專任教師，每人終身以獲補助一次為限</a:t>
            </a:r>
            <a:r>
              <a:rPr lang="zh-TW" altLang="zh-TW" sz="2500" b="1" dirty="0">
                <a:latin typeface="微軟正黑體" panose="020B0604030504040204" pitchFamily="34" charset="-120"/>
                <a:ea typeface="微軟正黑體" panose="020B0604030504040204" pitchFamily="34" charset="-120"/>
              </a:rPr>
              <a:t>。</a:t>
            </a:r>
            <a:endParaRPr lang="en-US" altLang="zh-TW" sz="2500" b="1" dirty="0">
              <a:latin typeface="微軟正黑體" panose="020B0604030504040204" pitchFamily="34" charset="-120"/>
              <a:ea typeface="微軟正黑體" panose="020B0604030504040204" pitchFamily="34" charset="-120"/>
            </a:endParaRPr>
          </a:p>
          <a:p>
            <a:pPr marL="1009650" lvl="1" indent="-457200">
              <a:lnSpc>
                <a:spcPts val="38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補助項目：</a:t>
            </a:r>
            <a:endParaRPr lang="en-US" altLang="zh-TW" sz="2500" b="1" dirty="0">
              <a:solidFill>
                <a:srgbClr val="009999"/>
              </a:solidFill>
              <a:latin typeface="微軟正黑體" panose="020B0604030504040204" pitchFamily="34" charset="-120"/>
              <a:ea typeface="微軟正黑體" panose="020B0604030504040204" pitchFamily="34" charset="-120"/>
            </a:endParaRPr>
          </a:p>
          <a:p>
            <a:pPr marL="1257300" lvl="2" indent="-342900">
              <a:lnSpc>
                <a:spcPts val="3800"/>
              </a:lnSpc>
              <a:buFont typeface="Arial" panose="020B0604020202020204" pitchFamily="34" charset="0"/>
              <a:buChar char="•"/>
            </a:pP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啟航補助：</a:t>
            </a:r>
            <a:br>
              <a:rPr lang="en-US"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br>
            <a:r>
              <a:rPr lang="zh-TW" altLang="zh-TW" sz="2500" dirty="0">
                <a:latin typeface="微軟正黑體" panose="020B0604030504040204" pitchFamily="34" charset="-120"/>
                <a:ea typeface="微軟正黑體" panose="020B0604030504040204" pitchFamily="34" charset="-120"/>
              </a:rPr>
              <a:t>申請人得申請新臺幣二十萬元設備費補助，限支用於建置研究環境空間及設備。</a:t>
            </a:r>
          </a:p>
          <a:p>
            <a:pPr marL="1257300" lvl="2" indent="-342900">
              <a:lnSpc>
                <a:spcPts val="3800"/>
              </a:lnSpc>
              <a:buFont typeface="Arial" panose="020B0604020202020204" pitchFamily="34" charset="0"/>
              <a:buChar char="•"/>
            </a:pP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銜接補助：</a:t>
            </a:r>
            <a:br>
              <a:rPr lang="en-US"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br>
            <a:r>
              <a:rPr lang="zh-TW" altLang="zh-TW" sz="2500" dirty="0">
                <a:latin typeface="微軟正黑體" panose="020B0604030504040204" pitchFamily="34" charset="-120"/>
                <a:ea typeface="微軟正黑體" panose="020B0604030504040204" pitchFamily="34" charset="-120"/>
              </a:rPr>
              <a:t>按該計畫各年度核定設備費之百分之五十補助，各年度補助金額以二十萬元為上限，限支用於執行該國科會計畫相關之設備費用途。</a:t>
            </a:r>
            <a:endParaRPr lang="en-US" altLang="zh-TW" sz="2500" dirty="0">
              <a:solidFill>
                <a:srgbClr val="009999"/>
              </a:solidFill>
              <a:latin typeface="微軟正黑體" panose="020B0604030504040204" pitchFamily="34" charset="-120"/>
              <a:ea typeface="微軟正黑體" panose="020B0604030504040204" pitchFamily="34" charset="-120"/>
            </a:endParaRPr>
          </a:p>
          <a:p>
            <a:pPr marL="266700" lvl="3">
              <a:lnSpc>
                <a:spcPts val="3800"/>
              </a:lnSpc>
            </a:pPr>
            <a:r>
              <a:rPr lang="en-US" altLang="zh-TW" sz="2500" dirty="0">
                <a:solidFill>
                  <a:srgbClr val="FF0000"/>
                </a:solidFill>
                <a:latin typeface="微軟正黑體" panose="020B0604030504040204" pitchFamily="34" charset="-120"/>
                <a:ea typeface="微軟正黑體" panose="020B0604030504040204" pitchFamily="34" charset="-120"/>
              </a:rPr>
              <a:t>(</a:t>
            </a:r>
            <a:r>
              <a:rPr lang="zh-TW" altLang="en-US" sz="2500" b="1" dirty="0">
                <a:solidFill>
                  <a:srgbClr val="FF0000"/>
                </a:solidFill>
                <a:latin typeface="微軟正黑體" panose="020B0604030504040204" pitchFamily="34" charset="-120"/>
                <a:ea typeface="微軟正黑體" panose="020B0604030504040204" pitchFamily="34" charset="-120"/>
              </a:rPr>
              <a:t>待</a:t>
            </a:r>
            <a:r>
              <a:rPr lang="en-US" altLang="zh-TW" sz="2500" b="1" dirty="0">
                <a:solidFill>
                  <a:srgbClr val="FF0000"/>
                </a:solidFill>
                <a:latin typeface="微軟正黑體" panose="020B0604030504040204" pitchFamily="34" charset="-120"/>
                <a:ea typeface="微軟正黑體" panose="020B0604030504040204" pitchFamily="34" charset="-120"/>
              </a:rPr>
              <a:t>115</a:t>
            </a:r>
            <a:r>
              <a:rPr lang="zh-TW" altLang="en-US" sz="2500" b="1" dirty="0">
                <a:solidFill>
                  <a:srgbClr val="FF0000"/>
                </a:solidFill>
                <a:latin typeface="微軟正黑體" panose="020B0604030504040204" pitchFamily="34" charset="-120"/>
                <a:ea typeface="微軟正黑體" panose="020B0604030504040204" pitchFamily="34" charset="-120"/>
              </a:rPr>
              <a:t>學年度第</a:t>
            </a:r>
            <a:r>
              <a:rPr lang="en-US" altLang="zh-TW" sz="2500" b="1" dirty="0">
                <a:solidFill>
                  <a:srgbClr val="FF0000"/>
                </a:solidFill>
                <a:latin typeface="微軟正黑體" panose="020B0604030504040204" pitchFamily="34" charset="-120"/>
                <a:ea typeface="微軟正黑體" panose="020B0604030504040204" pitchFamily="34" charset="-120"/>
              </a:rPr>
              <a:t>1</a:t>
            </a:r>
            <a:r>
              <a:rPr lang="zh-TW" altLang="en-US" sz="2500" b="1" dirty="0">
                <a:solidFill>
                  <a:srgbClr val="FF0000"/>
                </a:solidFill>
                <a:latin typeface="微軟正黑體" panose="020B0604030504040204" pitchFamily="34" charset="-120"/>
                <a:ea typeface="微軟正黑體" panose="020B0604030504040204" pitchFamily="34" charset="-120"/>
              </a:rPr>
              <a:t>學期校務基金管理委員會審議通過後公布實施，</a:t>
            </a:r>
            <a:r>
              <a:rPr lang="en-US" altLang="zh-TW" sz="2500" b="1" dirty="0">
                <a:solidFill>
                  <a:srgbClr val="FF0000"/>
                </a:solidFill>
                <a:latin typeface="微軟正黑體" panose="020B0604030504040204" pitchFamily="34" charset="-120"/>
                <a:ea typeface="微軟正黑體" panose="020B0604030504040204" pitchFamily="34" charset="-120"/>
              </a:rPr>
              <a:t>115</a:t>
            </a:r>
            <a:r>
              <a:rPr lang="zh-TW" altLang="zh-TW" sz="2500" b="1" dirty="0">
                <a:solidFill>
                  <a:srgbClr val="FF0000"/>
                </a:solidFill>
                <a:latin typeface="微軟正黑體" panose="020B0604030504040204" pitchFamily="34" charset="-120"/>
                <a:ea typeface="微軟正黑體" panose="020B0604030504040204" pitchFamily="34" charset="-120"/>
              </a:rPr>
              <a:t>學年度第</a:t>
            </a:r>
            <a:r>
              <a:rPr lang="en-US" altLang="zh-TW" sz="2500" b="1" dirty="0">
                <a:solidFill>
                  <a:srgbClr val="FF0000"/>
                </a:solidFill>
                <a:latin typeface="微軟正黑體" panose="020B0604030504040204" pitchFamily="34" charset="-120"/>
                <a:ea typeface="微軟正黑體" panose="020B0604030504040204" pitchFamily="34" charset="-120"/>
              </a:rPr>
              <a:t>1</a:t>
            </a:r>
            <a:r>
              <a:rPr lang="zh-TW" altLang="zh-TW" sz="2500" b="1" dirty="0">
                <a:solidFill>
                  <a:srgbClr val="FF0000"/>
                </a:solidFill>
                <a:latin typeface="微軟正黑體" panose="020B0604030504040204" pitchFamily="34" charset="-120"/>
                <a:ea typeface="微軟正黑體" panose="020B0604030504040204" pitchFamily="34" charset="-120"/>
              </a:rPr>
              <a:t>學期起之本校新進教師適用。</a:t>
            </a:r>
            <a:r>
              <a:rPr lang="en-US" altLang="zh-TW" sz="2500" b="1" dirty="0">
                <a:solidFill>
                  <a:srgbClr val="FF0000"/>
                </a:solidFill>
                <a:latin typeface="微軟正黑體" panose="020B0604030504040204" pitchFamily="34" charset="-120"/>
                <a:ea typeface="微軟正黑體" panose="020B0604030504040204" pitchFamily="34" charset="-120"/>
              </a:rPr>
              <a:t>)</a:t>
            </a:r>
          </a:p>
          <a:p>
            <a:pPr algn="l">
              <a:lnSpc>
                <a:spcPts val="3800"/>
              </a:lnSpc>
            </a:pPr>
            <a:endParaRPr lang="en-US" sz="2800" b="1" dirty="0">
              <a:latin typeface="微軟正黑體" panose="020B0604030504040204" pitchFamily="34" charset="-120"/>
              <a:ea typeface="微軟正黑體" panose="020B0604030504040204" pitchFamily="34" charset="-120"/>
              <a:cs typeface="DM Sans Bold"/>
              <a:sym typeface="DM Sans Bold"/>
            </a:endParaRPr>
          </a:p>
        </p:txBody>
      </p:sp>
    </p:spTree>
    <p:extLst>
      <p:ext uri="{BB962C8B-B14F-4D97-AF65-F5344CB8AC3E}">
        <p14:creationId xmlns:p14="http://schemas.microsoft.com/office/powerpoint/2010/main" val="1025867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12</a:t>
            </a:fld>
            <a:endParaRPr lang="en-US"/>
          </a:p>
        </p:txBody>
      </p:sp>
      <p:sp>
        <p:nvSpPr>
          <p:cNvPr id="3" name="Freeform 7">
            <a:extLst>
              <a:ext uri="{FF2B5EF4-FFF2-40B4-BE49-F238E27FC236}">
                <a16:creationId xmlns:a16="http://schemas.microsoft.com/office/drawing/2014/main" id="{217CE565-31C3-8BCC-E6EC-B0E8204011E6}"/>
              </a:ext>
            </a:extLst>
          </p:cNvPr>
          <p:cNvSpPr/>
          <p:nvPr/>
        </p:nvSpPr>
        <p:spPr>
          <a:xfrm>
            <a:off x="2167747" y="1343547"/>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22">
            <a:extLst>
              <a:ext uri="{FF2B5EF4-FFF2-40B4-BE49-F238E27FC236}">
                <a16:creationId xmlns:a16="http://schemas.microsoft.com/office/drawing/2014/main" id="{E2AC1416-9E36-8840-9927-28F0DFA662F3}"/>
              </a:ext>
            </a:extLst>
          </p:cNvPr>
          <p:cNvSpPr/>
          <p:nvPr/>
        </p:nvSpPr>
        <p:spPr>
          <a:xfrm>
            <a:off x="5562600" y="1860377"/>
            <a:ext cx="7239000" cy="50401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6" name="TextBox 28">
            <a:extLst>
              <a:ext uri="{FF2B5EF4-FFF2-40B4-BE49-F238E27FC236}">
                <a16:creationId xmlns:a16="http://schemas.microsoft.com/office/drawing/2014/main" id="{935ADC6C-E840-C170-30D8-D27BDB97DD0D}"/>
              </a:ext>
            </a:extLst>
          </p:cNvPr>
          <p:cNvSpPr txBox="1"/>
          <p:nvPr/>
        </p:nvSpPr>
        <p:spPr>
          <a:xfrm>
            <a:off x="2911928" y="8605073"/>
            <a:ext cx="3886881"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洽詢：計畫管理組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7" name="TextBox 26">
            <a:extLst>
              <a:ext uri="{FF2B5EF4-FFF2-40B4-BE49-F238E27FC236}">
                <a16:creationId xmlns:a16="http://schemas.microsoft.com/office/drawing/2014/main" id="{75B3D0FA-6B1F-D587-8D0A-5EEB1322E03B}"/>
              </a:ext>
            </a:extLst>
          </p:cNvPr>
          <p:cNvSpPr txBox="1"/>
          <p:nvPr/>
        </p:nvSpPr>
        <p:spPr>
          <a:xfrm>
            <a:off x="2054817" y="1343547"/>
            <a:ext cx="14178363"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獎補助類別</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三</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p>
        </p:txBody>
      </p:sp>
      <p:sp>
        <p:nvSpPr>
          <p:cNvPr id="12" name="Freeform 22">
            <a:extLst>
              <a:ext uri="{FF2B5EF4-FFF2-40B4-BE49-F238E27FC236}">
                <a16:creationId xmlns:a16="http://schemas.microsoft.com/office/drawing/2014/main" id="{54399C06-2887-7A16-898D-4AF6746C4BC0}"/>
              </a:ext>
            </a:extLst>
          </p:cNvPr>
          <p:cNvSpPr/>
          <p:nvPr/>
        </p:nvSpPr>
        <p:spPr>
          <a:xfrm>
            <a:off x="3382810" y="2811547"/>
            <a:ext cx="2945115" cy="430887"/>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31">
            <a:extLst>
              <a:ext uri="{FF2B5EF4-FFF2-40B4-BE49-F238E27FC236}">
                <a16:creationId xmlns:a16="http://schemas.microsoft.com/office/drawing/2014/main" id="{7860257E-4526-C254-27D4-519C950A4403}"/>
              </a:ext>
            </a:extLst>
          </p:cNvPr>
          <p:cNvSpPr txBox="1"/>
          <p:nvPr/>
        </p:nvSpPr>
        <p:spPr>
          <a:xfrm>
            <a:off x="2692696" y="2811547"/>
            <a:ext cx="12978807" cy="4311950"/>
          </a:xfrm>
          <a:prstGeom prst="rect">
            <a:avLst/>
          </a:prstGeom>
        </p:spPr>
        <p:txBody>
          <a:bodyPr wrap="square" lIns="0" tIns="0" rIns="0" bIns="0" rtlCol="0" anchor="t">
            <a:spAutoFit/>
          </a:bodyPr>
          <a:lstStyle/>
          <a:p>
            <a:pPr algn="l">
              <a:lnSpc>
                <a:spcPts val="3800"/>
              </a:lnSpc>
              <a:spcBef>
                <a:spcPts val="600"/>
              </a:spcBef>
            </a:pPr>
            <a:r>
              <a:rPr lang="zh-TW" altLang="en-US" sz="2800" b="1" dirty="0">
                <a:latin typeface="微軟正黑體" panose="020B0604030504040204" pitchFamily="34" charset="-120"/>
                <a:ea typeface="微軟正黑體" panose="020B0604030504040204" pitchFamily="34" charset="-120"/>
              </a:rPr>
              <a:t>四、國科會計畫獎勵金</a:t>
            </a:r>
            <a:endParaRPr lang="en-US" altLang="zh-TW" sz="2800" b="1" dirty="0">
              <a:latin typeface="微軟正黑體" panose="020B0604030504040204" pitchFamily="34" charset="-120"/>
              <a:ea typeface="微軟正黑體" panose="020B0604030504040204" pitchFamily="34" charset="-120"/>
            </a:endParaRPr>
          </a:p>
          <a:p>
            <a:pPr marL="895350" lvl="1" indent="-342900">
              <a:lnSpc>
                <a:spcPts val="3800"/>
              </a:lnSpc>
              <a:spcBef>
                <a:spcPts val="600"/>
              </a:spcBef>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本校「產學合作實施暨收支管理要點」</a:t>
            </a:r>
            <a:endParaRPr lang="en-US" altLang="zh-TW" sz="2500" b="1" dirty="0">
              <a:latin typeface="微軟正黑體" panose="020B0604030504040204" pitchFamily="34" charset="-120"/>
              <a:ea typeface="微軟正黑體" panose="020B0604030504040204" pitchFamily="34" charset="-120"/>
            </a:endParaRPr>
          </a:p>
          <a:p>
            <a:pPr marL="895350" lvl="1" indent="-342900">
              <a:lnSpc>
                <a:spcPts val="3800"/>
              </a:lnSpc>
              <a:spcBef>
                <a:spcPts val="600"/>
              </a:spcBef>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目的：</a:t>
            </a:r>
            <a:r>
              <a:rPr lang="zh-TW" altLang="en-US" sz="2500" dirty="0">
                <a:latin typeface="微軟正黑體" panose="020B0604030504040204" pitchFamily="34" charset="-120"/>
                <a:ea typeface="微軟正黑體" panose="020B0604030504040204" pitchFamily="34" charset="-120"/>
              </a:rPr>
              <a:t>為鼓勵教師積極申請國科會計畫，提升本校研究能量與外部研究資源爭取成效，由計畫行政管理費提撥獎勵金，作為支持教師投入研究計畫申請與執行之獎勵。</a:t>
            </a:r>
            <a:endParaRPr lang="en-US" altLang="zh-TW" sz="2500" dirty="0">
              <a:latin typeface="微軟正黑體" panose="020B0604030504040204" pitchFamily="34" charset="-120"/>
              <a:ea typeface="微軟正黑體" panose="020B0604030504040204" pitchFamily="34" charset="-120"/>
            </a:endParaRPr>
          </a:p>
          <a:p>
            <a:pPr marL="895350" lvl="1" indent="-342900">
              <a:lnSpc>
                <a:spcPts val="3800"/>
              </a:lnSpc>
              <a:spcBef>
                <a:spcPts val="600"/>
              </a:spcBef>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獎勵金提撥方式：</a:t>
            </a:r>
            <a:endParaRPr lang="en-US" altLang="zh-TW" sz="2500" b="1"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1494900" lvl="2" indent="-342900">
              <a:lnSpc>
                <a:spcPts val="3800"/>
              </a:lnSpc>
              <a:spcBef>
                <a:spcPts val="600"/>
              </a:spcBef>
              <a:buFont typeface="Arial" panose="020B0604020202020204" pitchFamily="34" charset="0"/>
              <a:buChar char="•"/>
            </a:pPr>
            <a:r>
              <a:rPr lang="en-US" altLang="zh-TW" sz="2500" dirty="0">
                <a:latin typeface="微軟正黑體" panose="020B0604030504040204" pitchFamily="34" charset="-120"/>
                <a:ea typeface="微軟正黑體" panose="020B0604030504040204" pitchFamily="34" charset="-120"/>
              </a:rPr>
              <a:t>50</a:t>
            </a:r>
            <a:r>
              <a:rPr lang="zh-TW" altLang="en-US" sz="2500" dirty="0">
                <a:latin typeface="微軟正黑體" panose="020B0604030504040204" pitchFamily="34" charset="-120"/>
                <a:ea typeface="微軟正黑體" panose="020B0604030504040204" pitchFamily="34" charset="-120"/>
              </a:rPr>
              <a:t>萬元以下部分：提撥</a:t>
            </a:r>
            <a:r>
              <a:rPr lang="en-US" altLang="zh-TW" sz="2500" dirty="0">
                <a:latin typeface="微軟正黑體" panose="020B0604030504040204" pitchFamily="34" charset="-120"/>
                <a:ea typeface="微軟正黑體" panose="020B0604030504040204" pitchFamily="34" charset="-120"/>
              </a:rPr>
              <a:t>20%</a:t>
            </a:r>
          </a:p>
          <a:p>
            <a:pPr marL="1494900" lvl="2" indent="-342900">
              <a:lnSpc>
                <a:spcPts val="3800"/>
              </a:lnSpc>
              <a:spcBef>
                <a:spcPts val="600"/>
              </a:spcBef>
              <a:buFont typeface="Arial" panose="020B0604020202020204" pitchFamily="34" charset="0"/>
              <a:buChar char="•"/>
            </a:pPr>
            <a:r>
              <a:rPr lang="zh-TW" altLang="en-US" sz="2500" dirty="0">
                <a:latin typeface="微軟正黑體" panose="020B0604030504040204" pitchFamily="34" charset="-120"/>
                <a:ea typeface="微軟正黑體" panose="020B0604030504040204" pitchFamily="34" charset="-120"/>
              </a:rPr>
              <a:t>逾</a:t>
            </a:r>
            <a:r>
              <a:rPr lang="en-US" altLang="zh-TW" sz="2500" dirty="0">
                <a:latin typeface="微軟正黑體" panose="020B0604030504040204" pitchFamily="34" charset="-120"/>
                <a:ea typeface="微軟正黑體" panose="020B0604030504040204" pitchFamily="34" charset="-120"/>
              </a:rPr>
              <a:t>50</a:t>
            </a:r>
            <a:r>
              <a:rPr lang="zh-TW" altLang="en-US" sz="2500" dirty="0">
                <a:latin typeface="微軟正黑體" panose="020B0604030504040204" pitchFamily="34" charset="-120"/>
                <a:ea typeface="微軟正黑體" panose="020B0604030504040204" pitchFamily="34" charset="-120"/>
              </a:rPr>
              <a:t>萬元至</a:t>
            </a:r>
            <a:r>
              <a:rPr lang="en-US" altLang="zh-TW" sz="2500" dirty="0">
                <a:latin typeface="微軟正黑體" panose="020B0604030504040204" pitchFamily="34" charset="-120"/>
                <a:ea typeface="微軟正黑體" panose="020B0604030504040204" pitchFamily="34" charset="-120"/>
              </a:rPr>
              <a:t>200</a:t>
            </a:r>
            <a:r>
              <a:rPr lang="zh-TW" altLang="en-US" sz="2500" dirty="0">
                <a:latin typeface="微軟正黑體" panose="020B0604030504040204" pitchFamily="34" charset="-120"/>
                <a:ea typeface="微軟正黑體" panose="020B0604030504040204" pitchFamily="34" charset="-120"/>
              </a:rPr>
              <a:t>萬元部分：提撥</a:t>
            </a:r>
            <a:r>
              <a:rPr lang="en-US" altLang="zh-TW" sz="2500" dirty="0">
                <a:latin typeface="微軟正黑體" panose="020B0604030504040204" pitchFamily="34" charset="-120"/>
                <a:ea typeface="微軟正黑體" panose="020B0604030504040204" pitchFamily="34" charset="-120"/>
              </a:rPr>
              <a:t>15%</a:t>
            </a:r>
          </a:p>
          <a:p>
            <a:pPr marL="1494900" lvl="2" indent="-342900">
              <a:lnSpc>
                <a:spcPts val="3800"/>
              </a:lnSpc>
              <a:spcBef>
                <a:spcPts val="600"/>
              </a:spcBef>
              <a:buFont typeface="Arial" panose="020B0604020202020204" pitchFamily="34" charset="0"/>
              <a:buChar char="•"/>
            </a:pPr>
            <a:r>
              <a:rPr lang="zh-TW" altLang="en-US" sz="2500" dirty="0">
                <a:latin typeface="微軟正黑體" panose="020B0604030504040204" pitchFamily="34" charset="-120"/>
                <a:ea typeface="微軟正黑體" panose="020B0604030504040204" pitchFamily="34" charset="-120"/>
              </a:rPr>
              <a:t>逾</a:t>
            </a:r>
            <a:r>
              <a:rPr lang="en-US" altLang="zh-TW" sz="2500" dirty="0">
                <a:latin typeface="微軟正黑體" panose="020B0604030504040204" pitchFamily="34" charset="-120"/>
                <a:ea typeface="微軟正黑體" panose="020B0604030504040204" pitchFamily="34" charset="-120"/>
              </a:rPr>
              <a:t>200</a:t>
            </a:r>
            <a:r>
              <a:rPr lang="zh-TW" altLang="en-US" sz="2500" dirty="0">
                <a:latin typeface="微軟正黑體" panose="020B0604030504040204" pitchFamily="34" charset="-120"/>
                <a:ea typeface="微軟正黑體" panose="020B0604030504040204" pitchFamily="34" charset="-120"/>
              </a:rPr>
              <a:t>萬元部分：提撥</a:t>
            </a:r>
            <a:r>
              <a:rPr lang="en-US" altLang="zh-TW" sz="2500" dirty="0">
                <a:latin typeface="微軟正黑體" panose="020B0604030504040204" pitchFamily="34" charset="-120"/>
                <a:ea typeface="微軟正黑體" panose="020B0604030504040204" pitchFamily="34" charset="-120"/>
              </a:rPr>
              <a:t>10%</a:t>
            </a:r>
            <a:endParaRPr lang="en-US" sz="2500" dirty="0">
              <a:latin typeface="微軟正黑體" panose="020B0604030504040204" pitchFamily="34" charset="-120"/>
              <a:ea typeface="微軟正黑體" panose="020B0604030504040204" pitchFamily="34" charset="-120"/>
              <a:sym typeface="DM Sans Bold"/>
            </a:endParaRPr>
          </a:p>
        </p:txBody>
      </p:sp>
    </p:spTree>
    <p:extLst>
      <p:ext uri="{BB962C8B-B14F-4D97-AF65-F5344CB8AC3E}">
        <p14:creationId xmlns:p14="http://schemas.microsoft.com/office/powerpoint/2010/main" val="3946629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13</a:t>
            </a:fld>
            <a:endParaRPr lang="en-US"/>
          </a:p>
        </p:txBody>
      </p:sp>
      <p:sp>
        <p:nvSpPr>
          <p:cNvPr id="3" name="Freeform 7">
            <a:extLst>
              <a:ext uri="{FF2B5EF4-FFF2-40B4-BE49-F238E27FC236}">
                <a16:creationId xmlns:a16="http://schemas.microsoft.com/office/drawing/2014/main" id="{217CE565-31C3-8BCC-E6EC-B0E8204011E6}"/>
              </a:ext>
            </a:extLst>
          </p:cNvPr>
          <p:cNvSpPr/>
          <p:nvPr/>
        </p:nvSpPr>
        <p:spPr>
          <a:xfrm>
            <a:off x="2167747" y="1343547"/>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22">
            <a:extLst>
              <a:ext uri="{FF2B5EF4-FFF2-40B4-BE49-F238E27FC236}">
                <a16:creationId xmlns:a16="http://schemas.microsoft.com/office/drawing/2014/main" id="{E2AC1416-9E36-8840-9927-28F0DFA662F3}"/>
              </a:ext>
            </a:extLst>
          </p:cNvPr>
          <p:cNvSpPr/>
          <p:nvPr/>
        </p:nvSpPr>
        <p:spPr>
          <a:xfrm>
            <a:off x="5562600" y="1860377"/>
            <a:ext cx="7239000" cy="50401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6" name="TextBox 28">
            <a:extLst>
              <a:ext uri="{FF2B5EF4-FFF2-40B4-BE49-F238E27FC236}">
                <a16:creationId xmlns:a16="http://schemas.microsoft.com/office/drawing/2014/main" id="{935ADC6C-E840-C170-30D8-D27BDB97DD0D}"/>
              </a:ext>
            </a:extLst>
          </p:cNvPr>
          <p:cNvSpPr txBox="1"/>
          <p:nvPr/>
        </p:nvSpPr>
        <p:spPr>
          <a:xfrm>
            <a:off x="2971800" y="8413734"/>
            <a:ext cx="3886881"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洽詢：計畫管理組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7" name="TextBox 26">
            <a:extLst>
              <a:ext uri="{FF2B5EF4-FFF2-40B4-BE49-F238E27FC236}">
                <a16:creationId xmlns:a16="http://schemas.microsoft.com/office/drawing/2014/main" id="{75B3D0FA-6B1F-D587-8D0A-5EEB1322E03B}"/>
              </a:ext>
            </a:extLst>
          </p:cNvPr>
          <p:cNvSpPr txBox="1"/>
          <p:nvPr/>
        </p:nvSpPr>
        <p:spPr>
          <a:xfrm>
            <a:off x="2054817" y="1343547"/>
            <a:ext cx="14178363"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獎補助項目</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四</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p>
        </p:txBody>
      </p:sp>
      <p:sp>
        <p:nvSpPr>
          <p:cNvPr id="12" name="Freeform 22">
            <a:extLst>
              <a:ext uri="{FF2B5EF4-FFF2-40B4-BE49-F238E27FC236}">
                <a16:creationId xmlns:a16="http://schemas.microsoft.com/office/drawing/2014/main" id="{54399C06-2887-7A16-898D-4AF6746C4BC0}"/>
              </a:ext>
            </a:extLst>
          </p:cNvPr>
          <p:cNvSpPr/>
          <p:nvPr/>
        </p:nvSpPr>
        <p:spPr>
          <a:xfrm>
            <a:off x="4275967" y="6012505"/>
            <a:ext cx="2945115" cy="430887"/>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22">
            <a:extLst>
              <a:ext uri="{FF2B5EF4-FFF2-40B4-BE49-F238E27FC236}">
                <a16:creationId xmlns:a16="http://schemas.microsoft.com/office/drawing/2014/main" id="{2A887694-4394-E3B1-F098-E548815C5E3C}"/>
              </a:ext>
            </a:extLst>
          </p:cNvPr>
          <p:cNvSpPr/>
          <p:nvPr/>
        </p:nvSpPr>
        <p:spPr>
          <a:xfrm>
            <a:off x="3608087" y="3239165"/>
            <a:ext cx="4411224" cy="360776"/>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27">
            <a:extLst>
              <a:ext uri="{FF2B5EF4-FFF2-40B4-BE49-F238E27FC236}">
                <a16:creationId xmlns:a16="http://schemas.microsoft.com/office/drawing/2014/main" id="{577A5F66-957D-C4B5-75D5-E349E3BA3394}"/>
              </a:ext>
            </a:extLst>
          </p:cNvPr>
          <p:cNvSpPr txBox="1"/>
          <p:nvPr/>
        </p:nvSpPr>
        <p:spPr>
          <a:xfrm>
            <a:off x="3129591" y="3143977"/>
            <a:ext cx="12262809" cy="2641749"/>
          </a:xfrm>
          <a:prstGeom prst="rect">
            <a:avLst/>
          </a:prstGeom>
        </p:spPr>
        <p:txBody>
          <a:bodyPr wrap="square" lIns="0" tIns="0" rIns="0" bIns="0" rtlCol="0" anchor="t">
            <a:spAutoFit/>
          </a:bodyPr>
          <a:lstStyle/>
          <a:p>
            <a:pPr algn="l">
              <a:lnSpc>
                <a:spcPts val="3334"/>
              </a:lnSpc>
            </a:pPr>
            <a:r>
              <a:rPr lang="zh-TW" altLang="en-US" sz="2800" b="1" dirty="0">
                <a:solidFill>
                  <a:srgbClr val="01070A"/>
                </a:solidFill>
                <a:latin typeface="微軟正黑體" panose="020B0604030504040204" pitchFamily="34" charset="-120"/>
                <a:ea typeface="微軟正黑體" panose="020B0604030504040204" pitchFamily="34" charset="-120"/>
                <a:cs typeface="DM Sans Bold"/>
                <a:sym typeface="DM Sans Bold"/>
              </a:rPr>
              <a:t>五、英文寫作論文修改</a:t>
            </a:r>
            <a:r>
              <a:rPr lang="en-US" sz="2800" b="1" dirty="0">
                <a:solidFill>
                  <a:srgbClr val="01070A"/>
                </a:solidFill>
                <a:latin typeface="微軟正黑體" panose="020B0604030504040204" pitchFamily="34" charset="-120"/>
                <a:ea typeface="微軟正黑體" panose="020B0604030504040204" pitchFamily="34" charset="-120"/>
                <a:cs typeface="DM Sans Bold"/>
                <a:sym typeface="DM Sans Bold"/>
              </a:rPr>
              <a:t> </a:t>
            </a:r>
          </a:p>
          <a:p>
            <a:pPr marL="895350" lvl="2" indent="-342900">
              <a:lnSpc>
                <a:spcPts val="35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dirty="0">
                <a:solidFill>
                  <a:srgbClr val="009999"/>
                </a:solidFill>
                <a:latin typeface="微軟正黑體" panose="020B0604030504040204" pitchFamily="34" charset="-120"/>
                <a:ea typeface="微軟正黑體" panose="020B0604030504040204" pitchFamily="34" charset="-120"/>
              </a:rPr>
              <a:t>：</a:t>
            </a:r>
            <a:r>
              <a:rPr lang="zh-TW" altLang="en-US" sz="2500" dirty="0">
                <a:latin typeface="微軟正黑體" panose="020B0604030504040204" pitchFamily="34" charset="-120"/>
                <a:ea typeface="微軟正黑體" panose="020B0604030504040204" pitchFamily="34" charset="-120"/>
              </a:rPr>
              <a:t>本校「英文論文修改補助要點」</a:t>
            </a:r>
            <a:endParaRPr lang="en-US" altLang="zh-TW" sz="2500" dirty="0">
              <a:latin typeface="微軟正黑體" panose="020B0604030504040204" pitchFamily="34" charset="-120"/>
              <a:ea typeface="微軟正黑體" panose="020B0604030504040204" pitchFamily="34" charset="-120"/>
            </a:endParaRPr>
          </a:p>
          <a:p>
            <a:pPr marL="895350" lvl="2" indent="-342900">
              <a:lnSpc>
                <a:spcPts val="3500"/>
              </a:lnSpc>
              <a:buFont typeface="Wingdings" panose="05000000000000000000" pitchFamily="2" charset="2"/>
              <a:buChar char="u"/>
            </a:pPr>
            <a:r>
              <a:rPr lang="zh-TW" altLang="en-US" sz="2500" b="1" u="sng"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基本要求</a:t>
            </a:r>
            <a:r>
              <a:rPr lang="zh-TW" altLang="en-US" sz="2500" b="1"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本校名義發表論文</a:t>
            </a:r>
            <a:r>
              <a:rPr lang="en-US" altLang="zh-TW" sz="2500" dirty="0">
                <a:latin typeface="微軟正黑體" panose="020B0604030504040204" pitchFamily="34" charset="-120"/>
                <a:ea typeface="微軟正黑體" panose="020B0604030504040204" pitchFamily="34" charset="-120"/>
              </a:rPr>
              <a:t>SCI</a:t>
            </a:r>
            <a:r>
              <a:rPr lang="zh-TW" altLang="zh-TW" sz="2500" dirty="0">
                <a:latin typeface="微軟正黑體" panose="020B0604030504040204" pitchFamily="34" charset="-120"/>
                <a:ea typeface="微軟正黑體" panose="020B0604030504040204" pitchFamily="34" charset="-120"/>
              </a:rPr>
              <a:t>、</a:t>
            </a:r>
            <a:r>
              <a:rPr lang="en-US" altLang="zh-TW" sz="2500" dirty="0">
                <a:latin typeface="微軟正黑體" panose="020B0604030504040204" pitchFamily="34" charset="-120"/>
                <a:ea typeface="微軟正黑體" panose="020B0604030504040204" pitchFamily="34" charset="-120"/>
              </a:rPr>
              <a:t>SSCI</a:t>
            </a:r>
            <a:r>
              <a:rPr lang="zh-TW" altLang="zh-TW" sz="2500" dirty="0">
                <a:latin typeface="微軟正黑體" panose="020B0604030504040204" pitchFamily="34" charset="-120"/>
                <a:ea typeface="微軟正黑體" panose="020B0604030504040204" pitchFamily="34" charset="-120"/>
              </a:rPr>
              <a:t>、</a:t>
            </a:r>
            <a:r>
              <a:rPr lang="en-US" altLang="zh-TW" sz="2500" dirty="0">
                <a:latin typeface="微軟正黑體" panose="020B0604030504040204" pitchFamily="34" charset="-120"/>
                <a:ea typeface="微軟正黑體" panose="020B0604030504040204" pitchFamily="34" charset="-120"/>
              </a:rPr>
              <a:t>A&amp;HCI</a:t>
            </a:r>
            <a:r>
              <a:rPr lang="zh-TW" altLang="zh-TW" sz="2500" dirty="0">
                <a:latin typeface="微軟正黑體" panose="020B0604030504040204" pitchFamily="34" charset="-120"/>
                <a:ea typeface="微軟正黑體" panose="020B0604030504040204" pitchFamily="34" charset="-120"/>
              </a:rPr>
              <a:t>、</a:t>
            </a:r>
            <a:r>
              <a:rPr lang="en-US" altLang="zh-TW" sz="2500" dirty="0">
                <a:latin typeface="微軟正黑體" panose="020B0604030504040204" pitchFamily="34" charset="-120"/>
                <a:ea typeface="微軟正黑體" panose="020B0604030504040204" pitchFamily="34" charset="-120"/>
              </a:rPr>
              <a:t>TSSCI</a:t>
            </a:r>
            <a:r>
              <a:rPr lang="zh-TW" altLang="zh-TW" sz="2500" dirty="0">
                <a:latin typeface="微軟正黑體" panose="020B0604030504040204" pitchFamily="34" charset="-120"/>
                <a:ea typeface="微軟正黑體" panose="020B0604030504040204" pitchFamily="34" charset="-120"/>
              </a:rPr>
              <a:t>及</a:t>
            </a:r>
            <a:r>
              <a:rPr lang="en-US" altLang="zh-TW" sz="2500" dirty="0">
                <a:latin typeface="微軟正黑體" panose="020B0604030504040204" pitchFamily="34" charset="-120"/>
                <a:ea typeface="微軟正黑體" panose="020B0604030504040204" pitchFamily="34" charset="-120"/>
              </a:rPr>
              <a:t>THCI</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，且列第一作者或通訊作者。</a:t>
            </a:r>
            <a:endParaRPr lang="en-US" altLang="zh-TW" sz="2500" dirty="0">
              <a:latin typeface="微軟正黑體" panose="020B0604030504040204" pitchFamily="34" charset="-120"/>
              <a:ea typeface="微軟正黑體" panose="020B0604030504040204" pitchFamily="34" charset="-120"/>
              <a:cs typeface="Times New Roman" panose="02020603050405020304" pitchFamily="18" charset="0"/>
            </a:endParaRPr>
          </a:p>
          <a:p>
            <a:pPr marL="895350" lvl="2" indent="-342900">
              <a:lnSpc>
                <a:spcPts val="3500"/>
              </a:lnSpc>
              <a:buFont typeface="Wingdings" panose="05000000000000000000" pitchFamily="2" charset="2"/>
              <a:buChar char="u"/>
            </a:pPr>
            <a:r>
              <a:rPr lang="zh-TW" altLang="en-US" sz="2500" b="1" u="sng"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每篇修改補助費用</a:t>
            </a:r>
            <a:r>
              <a:rPr lang="zh-TW" altLang="en-US" sz="2500" b="1"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實際支出金額</a:t>
            </a:r>
            <a:r>
              <a:rPr lang="en-US" altLang="zh-TW" sz="2500" dirty="0">
                <a:latin typeface="微軟正黑體" panose="020B0604030504040204" pitchFamily="34" charset="-120"/>
                <a:ea typeface="微軟正黑體" panose="020B0604030504040204" pitchFamily="34" charset="-120"/>
                <a:cs typeface="Times New Roman" panose="02020603050405020304" pitchFamily="18" charset="0"/>
              </a:rPr>
              <a:t>80%</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，補助上限</a:t>
            </a:r>
            <a:r>
              <a:rPr lang="en-US" altLang="zh-TW" sz="2500" dirty="0">
                <a:latin typeface="微軟正黑體" panose="020B0604030504040204" pitchFamily="34" charset="-120"/>
                <a:ea typeface="微軟正黑體" panose="020B0604030504040204" pitchFamily="34" charset="-120"/>
                <a:cs typeface="Times New Roman" panose="02020603050405020304" pitchFamily="18" charset="0"/>
              </a:rPr>
              <a:t>3,500</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元。</a:t>
            </a:r>
            <a:endParaRPr lang="en-US" altLang="zh-TW" sz="2500" u="none" strike="noStrike" dirty="0">
              <a:latin typeface="微軟正黑體" panose="020B0604030504040204" pitchFamily="34" charset="-120"/>
              <a:ea typeface="微軟正黑體" panose="020B0604030504040204" pitchFamily="34" charset="-120"/>
              <a:cs typeface="DM Sans"/>
              <a:sym typeface="DM Sans"/>
            </a:endParaRPr>
          </a:p>
          <a:p>
            <a:pPr algn="l">
              <a:lnSpc>
                <a:spcPts val="3334"/>
              </a:lnSpc>
            </a:pPr>
            <a:endParaRPr lang="en-US" sz="2800" b="1" dirty="0">
              <a:solidFill>
                <a:srgbClr val="01070A"/>
              </a:solidFill>
              <a:latin typeface="微軟正黑體" panose="020B0604030504040204" pitchFamily="34" charset="-120"/>
              <a:ea typeface="微軟正黑體" panose="020B0604030504040204" pitchFamily="34" charset="-120"/>
              <a:cs typeface="DM Sans Bold"/>
              <a:sym typeface="DM Sans Bold"/>
            </a:endParaRPr>
          </a:p>
        </p:txBody>
      </p:sp>
      <p:sp>
        <p:nvSpPr>
          <p:cNvPr id="10" name="TextBox 31">
            <a:extLst>
              <a:ext uri="{FF2B5EF4-FFF2-40B4-BE49-F238E27FC236}">
                <a16:creationId xmlns:a16="http://schemas.microsoft.com/office/drawing/2014/main" id="{F6F658BC-A3EA-7F3A-6C72-240C71B357F5}"/>
              </a:ext>
            </a:extLst>
          </p:cNvPr>
          <p:cNvSpPr txBox="1"/>
          <p:nvPr/>
        </p:nvSpPr>
        <p:spPr>
          <a:xfrm>
            <a:off x="3205791" y="6079119"/>
            <a:ext cx="13653459" cy="1284711"/>
          </a:xfrm>
          <a:prstGeom prst="rect">
            <a:avLst/>
          </a:prstGeom>
        </p:spPr>
        <p:txBody>
          <a:bodyPr wrap="square" lIns="0" tIns="0" rIns="0" bIns="0" rtlCol="0" anchor="t">
            <a:spAutoFit/>
          </a:bodyPr>
          <a:lstStyle/>
          <a:p>
            <a:pPr algn="l">
              <a:lnSpc>
                <a:spcPts val="3334"/>
              </a:lnSpc>
            </a:pPr>
            <a:r>
              <a:rPr lang="zh-TW" altLang="en-US" sz="2800" b="1" dirty="0">
                <a:solidFill>
                  <a:srgbClr val="01070A"/>
                </a:solidFill>
                <a:latin typeface="微軟正黑體" panose="020B0604030504040204" pitchFamily="34" charset="-120"/>
                <a:ea typeface="微軟正黑體" panose="020B0604030504040204" pitchFamily="34" charset="-120"/>
                <a:cs typeface="DM Sans Bold"/>
                <a:sym typeface="DM Sans Bold"/>
              </a:rPr>
              <a:t>六、舉辦學術活動補助</a:t>
            </a:r>
            <a:endParaRPr lang="en-US" altLang="zh-TW" sz="2800" b="1" dirty="0">
              <a:solidFill>
                <a:srgbClr val="01070A"/>
              </a:solidFill>
              <a:latin typeface="微軟正黑體" panose="020B0604030504040204" pitchFamily="34" charset="-120"/>
              <a:ea typeface="微軟正黑體" panose="020B0604030504040204" pitchFamily="34" charset="-120"/>
              <a:cs typeface="DM Sans Bold"/>
              <a:sym typeface="DM Sans Bold"/>
            </a:endParaRPr>
          </a:p>
          <a:p>
            <a:pPr marL="896937" lvl="2" indent="-342900">
              <a:lnSpc>
                <a:spcPts val="3500"/>
              </a:lnSpc>
              <a:buFont typeface="Wingdings" panose="05000000000000000000" pitchFamily="2" charset="2"/>
              <a:buChar char="u"/>
            </a:pPr>
            <a:r>
              <a:rPr lang="zh-TW" altLang="en-US" sz="2500" dirty="0">
                <a:solidFill>
                  <a:srgbClr val="009999"/>
                </a:solidFill>
                <a:latin typeface="微軟正黑體" panose="020B0604030504040204" pitchFamily="34" charset="-120"/>
                <a:ea typeface="微軟正黑體" panose="020B0604030504040204" pitchFamily="34" charset="-120"/>
              </a:rPr>
              <a:t>依據：</a:t>
            </a:r>
            <a:r>
              <a:rPr lang="zh-TW" altLang="en-US" sz="2500" dirty="0">
                <a:latin typeface="微軟正黑體" panose="020B0604030504040204" pitchFamily="34" charset="-120"/>
                <a:ea typeface="微軟正黑體" panose="020B0604030504040204" pitchFamily="34" charset="-120"/>
              </a:rPr>
              <a:t>本校「舉辦學術活動補助要點」</a:t>
            </a:r>
            <a:endParaRPr lang="en-US" altLang="zh-TW" sz="2500" dirty="0">
              <a:latin typeface="微軟正黑體" panose="020B0604030504040204" pitchFamily="34" charset="-120"/>
              <a:ea typeface="微軟正黑體" panose="020B0604030504040204" pitchFamily="34" charset="-120"/>
            </a:endParaRPr>
          </a:p>
          <a:p>
            <a:pPr marL="896937" lvl="2" indent="-342900">
              <a:lnSpc>
                <a:spcPts val="35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申請注意要項：</a:t>
            </a:r>
            <a:r>
              <a:rPr lang="zh-TW" altLang="en-US" sz="2500" dirty="0">
                <a:latin typeface="微軟正黑體" panose="020B0604030504040204" pitchFamily="34" charset="-120"/>
                <a:ea typeface="微軟正黑體" panose="020B0604030504040204" pitchFamily="34" charset="-120"/>
              </a:rPr>
              <a:t>學術研討會需先向外申請補助。</a:t>
            </a:r>
            <a:endParaRPr lang="en-US" sz="2800" dirty="0">
              <a:latin typeface="微軟正黑體" panose="020B0604030504040204" pitchFamily="34" charset="-120"/>
              <a:ea typeface="微軟正黑體" panose="020B0604030504040204" pitchFamily="34" charset="-120"/>
              <a:cs typeface="DM Sans Bold"/>
              <a:sym typeface="DM Sans Bold"/>
            </a:endParaRPr>
          </a:p>
        </p:txBody>
      </p:sp>
    </p:spTree>
    <p:extLst>
      <p:ext uri="{BB962C8B-B14F-4D97-AF65-F5344CB8AC3E}">
        <p14:creationId xmlns:p14="http://schemas.microsoft.com/office/powerpoint/2010/main" val="654852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14</a:t>
            </a:fld>
            <a:endParaRPr lang="en-US"/>
          </a:p>
        </p:txBody>
      </p:sp>
      <p:sp>
        <p:nvSpPr>
          <p:cNvPr id="3" name="Freeform 7">
            <a:extLst>
              <a:ext uri="{FF2B5EF4-FFF2-40B4-BE49-F238E27FC236}">
                <a16:creationId xmlns:a16="http://schemas.microsoft.com/office/drawing/2014/main" id="{217CE565-31C3-8BCC-E6EC-B0E8204011E6}"/>
              </a:ext>
            </a:extLst>
          </p:cNvPr>
          <p:cNvSpPr/>
          <p:nvPr/>
        </p:nvSpPr>
        <p:spPr>
          <a:xfrm>
            <a:off x="2054818" y="1333524"/>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22">
            <a:extLst>
              <a:ext uri="{FF2B5EF4-FFF2-40B4-BE49-F238E27FC236}">
                <a16:creationId xmlns:a16="http://schemas.microsoft.com/office/drawing/2014/main" id="{05B6412B-7BF3-7A1B-D8BD-730735443B8C}"/>
              </a:ext>
            </a:extLst>
          </p:cNvPr>
          <p:cNvSpPr/>
          <p:nvPr/>
        </p:nvSpPr>
        <p:spPr>
          <a:xfrm>
            <a:off x="5943600" y="1783949"/>
            <a:ext cx="6711084" cy="55258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6" name="TextBox 28">
            <a:extLst>
              <a:ext uri="{FF2B5EF4-FFF2-40B4-BE49-F238E27FC236}">
                <a16:creationId xmlns:a16="http://schemas.microsoft.com/office/drawing/2014/main" id="{3BF5B4BC-122F-A819-2AAB-359E199CA726}"/>
              </a:ext>
            </a:extLst>
          </p:cNvPr>
          <p:cNvSpPr txBox="1"/>
          <p:nvPr/>
        </p:nvSpPr>
        <p:spPr>
          <a:xfrm>
            <a:off x="2704420" y="8426603"/>
            <a:ext cx="3886880"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洽詢：計畫管理組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7" name="TextBox 26">
            <a:extLst>
              <a:ext uri="{FF2B5EF4-FFF2-40B4-BE49-F238E27FC236}">
                <a16:creationId xmlns:a16="http://schemas.microsoft.com/office/drawing/2014/main" id="{A49A540C-0C94-6E0B-B2A5-959BF4E73A23}"/>
              </a:ext>
            </a:extLst>
          </p:cNvPr>
          <p:cNvSpPr txBox="1"/>
          <p:nvPr/>
        </p:nvSpPr>
        <p:spPr>
          <a:xfrm>
            <a:off x="2054818" y="1343547"/>
            <a:ext cx="14178363"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獎補助項目</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五</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p>
        </p:txBody>
      </p:sp>
      <p:sp>
        <p:nvSpPr>
          <p:cNvPr id="14" name="Freeform 22">
            <a:extLst>
              <a:ext uri="{FF2B5EF4-FFF2-40B4-BE49-F238E27FC236}">
                <a16:creationId xmlns:a16="http://schemas.microsoft.com/office/drawing/2014/main" id="{D05D4F0A-D02B-6F4B-D2EE-070429428770}"/>
              </a:ext>
            </a:extLst>
          </p:cNvPr>
          <p:cNvSpPr/>
          <p:nvPr/>
        </p:nvSpPr>
        <p:spPr>
          <a:xfrm>
            <a:off x="3560339" y="2664821"/>
            <a:ext cx="4411224" cy="360776"/>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22">
            <a:extLst>
              <a:ext uri="{FF2B5EF4-FFF2-40B4-BE49-F238E27FC236}">
                <a16:creationId xmlns:a16="http://schemas.microsoft.com/office/drawing/2014/main" id="{2302F6C0-92E0-97BF-F343-C9B0A5410B35}"/>
              </a:ext>
            </a:extLst>
          </p:cNvPr>
          <p:cNvSpPr/>
          <p:nvPr/>
        </p:nvSpPr>
        <p:spPr>
          <a:xfrm>
            <a:off x="3608087" y="4343310"/>
            <a:ext cx="4411224" cy="360776"/>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22">
            <a:extLst>
              <a:ext uri="{FF2B5EF4-FFF2-40B4-BE49-F238E27FC236}">
                <a16:creationId xmlns:a16="http://schemas.microsoft.com/office/drawing/2014/main" id="{7C332425-1E43-1702-053D-CB9D4042A7AA}"/>
              </a:ext>
            </a:extLst>
          </p:cNvPr>
          <p:cNvSpPr/>
          <p:nvPr/>
        </p:nvSpPr>
        <p:spPr>
          <a:xfrm>
            <a:off x="3382046" y="6805922"/>
            <a:ext cx="4411224" cy="360776"/>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27">
            <a:extLst>
              <a:ext uri="{FF2B5EF4-FFF2-40B4-BE49-F238E27FC236}">
                <a16:creationId xmlns:a16="http://schemas.microsoft.com/office/drawing/2014/main" id="{7A3C72A4-1574-F5A4-1D44-FAAF2A9A6BD9}"/>
              </a:ext>
            </a:extLst>
          </p:cNvPr>
          <p:cNvSpPr txBox="1"/>
          <p:nvPr/>
        </p:nvSpPr>
        <p:spPr>
          <a:xfrm>
            <a:off x="2522787" y="2536207"/>
            <a:ext cx="12945813" cy="1237390"/>
          </a:xfrm>
          <a:prstGeom prst="rect">
            <a:avLst/>
          </a:prstGeom>
        </p:spPr>
        <p:txBody>
          <a:bodyPr wrap="square" lIns="0" tIns="0" rIns="0" bIns="0" rtlCol="0" anchor="t">
            <a:spAutoFit/>
          </a:bodyPr>
          <a:lstStyle/>
          <a:p>
            <a:pPr algn="l">
              <a:lnSpc>
                <a:spcPts val="3334"/>
              </a:lnSpc>
            </a:pPr>
            <a:r>
              <a:rPr kumimoji="0" lang="zh-TW" altLang="en-US" sz="2800" b="1" dirty="0">
                <a:latin typeface="微軟正黑體" panose="020B0604030504040204" pitchFamily="34" charset="-120"/>
                <a:ea typeface="微軟正黑體" panose="020B0604030504040204" pitchFamily="34" charset="-120"/>
              </a:rPr>
              <a:t>七、補助教職員工國外公差</a:t>
            </a:r>
            <a:endParaRPr kumimoji="0" lang="en-US" altLang="zh-TW" sz="2800" b="1" dirty="0">
              <a:latin typeface="微軟正黑體" panose="020B0604030504040204" pitchFamily="34" charset="-120"/>
              <a:ea typeface="微軟正黑體" panose="020B0604030504040204" pitchFamily="34" charset="-120"/>
            </a:endParaRPr>
          </a:p>
          <a:p>
            <a:pPr marL="914400" lvl="1" indent="-457200">
              <a:lnSpc>
                <a:spcPts val="3334"/>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依本校「補助教職員工國外公差管理要點」</a:t>
            </a:r>
            <a:endParaRPr lang="en-US" altLang="zh-TW" sz="2500" b="1" dirty="0">
              <a:latin typeface="微軟正黑體" panose="020B0604030504040204" pitchFamily="34" charset="-120"/>
              <a:ea typeface="微軟正黑體" panose="020B0604030504040204" pitchFamily="34" charset="-120"/>
            </a:endParaRPr>
          </a:p>
          <a:p>
            <a:pPr marL="914400" lvl="1" indent="-457200">
              <a:lnSpc>
                <a:spcPts val="3334"/>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補助類型：</a:t>
            </a:r>
            <a:r>
              <a:rPr lang="zh-TW" altLang="en-US" sz="2500" dirty="0">
                <a:latin typeface="微軟正黑體" panose="020B0604030504040204" pitchFamily="34" charset="-120"/>
                <a:ea typeface="微軟正黑體" panose="020B0604030504040204" pitchFamily="34" charset="-120"/>
                <a:sym typeface="DM Sans"/>
              </a:rPr>
              <a:t>如參加國際教育展、師生國外大學交流。</a:t>
            </a:r>
            <a:endParaRPr lang="en-US" sz="2800" b="1" dirty="0">
              <a:latin typeface="微軟正黑體" panose="020B0604030504040204" pitchFamily="34" charset="-120"/>
              <a:ea typeface="微軟正黑體" panose="020B0604030504040204" pitchFamily="34" charset="-120"/>
              <a:cs typeface="DM Sans Bold"/>
              <a:sym typeface="DM Sans Bold"/>
            </a:endParaRPr>
          </a:p>
        </p:txBody>
      </p:sp>
      <p:sp>
        <p:nvSpPr>
          <p:cNvPr id="13" name="TextBox 29">
            <a:extLst>
              <a:ext uri="{FF2B5EF4-FFF2-40B4-BE49-F238E27FC236}">
                <a16:creationId xmlns:a16="http://schemas.microsoft.com/office/drawing/2014/main" id="{E21ECFBD-A06D-49B4-08C7-79FFC8094673}"/>
              </a:ext>
            </a:extLst>
          </p:cNvPr>
          <p:cNvSpPr txBox="1"/>
          <p:nvPr/>
        </p:nvSpPr>
        <p:spPr>
          <a:xfrm>
            <a:off x="2449286" y="4176903"/>
            <a:ext cx="12945813" cy="2179956"/>
          </a:xfrm>
          <a:prstGeom prst="rect">
            <a:avLst/>
          </a:prstGeom>
        </p:spPr>
        <p:txBody>
          <a:bodyPr wrap="square" lIns="0" tIns="0" rIns="0" bIns="0" rtlCol="0" anchor="t">
            <a:spAutoFit/>
          </a:bodyPr>
          <a:lstStyle/>
          <a:p>
            <a:pPr algn="l">
              <a:lnSpc>
                <a:spcPts val="3334"/>
              </a:lnSpc>
            </a:pPr>
            <a:r>
              <a:rPr lang="zh-TW" altLang="en-US" sz="2800" b="1" dirty="0">
                <a:latin typeface="微軟正黑體" panose="020B0604030504040204" pitchFamily="34" charset="-120"/>
                <a:ea typeface="微軟正黑體" panose="020B0604030504040204" pitchFamily="34" charset="-120"/>
              </a:rPr>
              <a:t>八</a:t>
            </a:r>
            <a:r>
              <a:rPr kumimoji="0" lang="zh-TW" altLang="en-US" sz="2800" b="1" dirty="0">
                <a:latin typeface="微軟正黑體" panose="020B0604030504040204" pitchFamily="34" charset="-120"/>
                <a:ea typeface="微軟正黑體" panose="020B0604030504040204" pitchFamily="34" charset="-120"/>
              </a:rPr>
              <a:t>、補助教師出席境外國際學術會議</a:t>
            </a:r>
            <a:endParaRPr kumimoji="0" lang="en-US" altLang="zh-TW" sz="2800" b="1" dirty="0">
              <a:latin typeface="微軟正黑體" panose="020B0604030504040204" pitchFamily="34" charset="-120"/>
              <a:ea typeface="微軟正黑體" panose="020B0604030504040204" pitchFamily="34" charset="-120"/>
            </a:endParaRPr>
          </a:p>
          <a:p>
            <a:pPr marL="800100" lvl="1" indent="-342900">
              <a:lnSpc>
                <a:spcPts val="35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本校「補助教師出席境外國際學術會議管理要點」</a:t>
            </a:r>
            <a:endParaRPr lang="en-US" altLang="zh-TW" sz="2500" b="1" dirty="0">
              <a:latin typeface="微軟正黑體" panose="020B0604030504040204" pitchFamily="34" charset="-120"/>
              <a:ea typeface="微軟正黑體" panose="020B0604030504040204" pitchFamily="34" charset="-120"/>
            </a:endParaRPr>
          </a:p>
          <a:p>
            <a:pPr marL="800100" lvl="1" indent="-342900">
              <a:lnSpc>
                <a:spcPts val="3500"/>
              </a:lnSpc>
              <a:buFont typeface="Wingdings" panose="05000000000000000000" pitchFamily="2" charset="2"/>
              <a:buChar char="u"/>
            </a:pPr>
            <a:r>
              <a:rPr lang="zh-TW" altLang="en-US" sz="2500" b="1" u="sng" dirty="0">
                <a:solidFill>
                  <a:srgbClr val="009999"/>
                </a:solidFill>
                <a:latin typeface="微軟正黑體" panose="020B0604030504040204" pitchFamily="34" charset="-120"/>
                <a:ea typeface="微軟正黑體" panose="020B0604030504040204" pitchFamily="34" charset="-120"/>
              </a:rPr>
              <a:t>補助資格：</a:t>
            </a:r>
            <a:r>
              <a:rPr lang="zh-TW" altLang="zh-TW" sz="2500" dirty="0">
                <a:latin typeface="微軟正黑體" panose="020B0604030504040204" pitchFamily="34" charset="-120"/>
                <a:ea typeface="微軟正黑體" panose="020B0604030504040204" pitchFamily="34" charset="-120"/>
              </a:rPr>
              <a:t>本校專任教師</a:t>
            </a:r>
            <a:r>
              <a:rPr lang="en-US" altLang="zh-TW" sz="2500" dirty="0">
                <a:latin typeface="微軟正黑體" panose="020B0604030504040204" pitchFamily="34" charset="-120"/>
                <a:ea typeface="微軟正黑體" panose="020B0604030504040204" pitchFamily="34" charset="-120"/>
              </a:rPr>
              <a:t>1</a:t>
            </a:r>
            <a:r>
              <a:rPr lang="zh-TW" altLang="zh-TW" sz="2500" dirty="0">
                <a:latin typeface="微軟正黑體" panose="020B0604030504040204" pitchFamily="34" charset="-120"/>
                <a:ea typeface="微軟正黑體" panose="020B0604030504040204" pitchFamily="34" charset="-120"/>
              </a:rPr>
              <a:t>年以上者</a:t>
            </a:r>
            <a:r>
              <a:rPr lang="zh-TW" altLang="en-US" sz="2500" dirty="0">
                <a:latin typeface="微軟正黑體" panose="020B0604030504040204" pitchFamily="34" charset="-120"/>
                <a:ea typeface="微軟正黑體" panose="020B0604030504040204" pitchFamily="34" charset="-120"/>
              </a:rPr>
              <a:t>。</a:t>
            </a:r>
            <a:endParaRPr lang="en-US" altLang="zh-TW" sz="2500" dirty="0">
              <a:latin typeface="微軟正黑體" panose="020B0604030504040204" pitchFamily="34" charset="-120"/>
              <a:ea typeface="微軟正黑體" panose="020B0604030504040204" pitchFamily="34" charset="-120"/>
            </a:endParaRPr>
          </a:p>
          <a:p>
            <a:pPr marL="800100" lvl="1" indent="-342900">
              <a:lnSpc>
                <a:spcPts val="3500"/>
              </a:lnSpc>
              <a:buFont typeface="Wingdings" panose="05000000000000000000" pitchFamily="2" charset="2"/>
              <a:buChar char="u"/>
            </a:pPr>
            <a:r>
              <a:rPr lang="zh-TW" altLang="en-US" sz="2500" b="1" u="sng" dirty="0">
                <a:solidFill>
                  <a:srgbClr val="009999"/>
                </a:solidFill>
                <a:latin typeface="微軟正黑體" panose="020B0604030504040204" pitchFamily="34" charset="-120"/>
                <a:ea typeface="微軟正黑體" panose="020B0604030504040204" pitchFamily="34" charset="-120"/>
              </a:rPr>
              <a:t>補助金額上限：</a:t>
            </a:r>
            <a:r>
              <a:rPr lang="en-US" altLang="zh-TW" sz="2500" dirty="0">
                <a:latin typeface="微軟正黑體" panose="020B0604030504040204" pitchFamily="34" charset="-120"/>
                <a:ea typeface="微軟正黑體" panose="020B0604030504040204" pitchFamily="34" charset="-120"/>
              </a:rPr>
              <a:t>(1) </a:t>
            </a:r>
            <a:r>
              <a:rPr lang="zh-TW" altLang="zh-TW" sz="2500" dirty="0">
                <a:latin typeface="微軟正黑體" panose="020B0604030504040204" pitchFamily="34" charset="-120"/>
                <a:ea typeface="微軟正黑體" panose="020B0604030504040204" pitchFamily="34" charset="-120"/>
              </a:rPr>
              <a:t>大陸港澳、亞太</a:t>
            </a:r>
            <a:r>
              <a:rPr lang="zh-TW" altLang="en-US" sz="2500" dirty="0">
                <a:latin typeface="微軟正黑體" panose="020B0604030504040204" pitchFamily="34" charset="-120"/>
                <a:ea typeface="微軟正黑體" panose="020B0604030504040204" pitchFamily="34" charset="-120"/>
              </a:rPr>
              <a:t>：</a:t>
            </a:r>
            <a:r>
              <a:rPr lang="en-US" altLang="zh-TW" sz="2500" dirty="0">
                <a:latin typeface="微軟正黑體" panose="020B0604030504040204" pitchFamily="34" charset="-120"/>
                <a:ea typeface="微軟正黑體" panose="020B0604030504040204" pitchFamily="34" charset="-120"/>
              </a:rPr>
              <a:t>2</a:t>
            </a:r>
            <a:r>
              <a:rPr lang="zh-TW" altLang="zh-TW" sz="2500" dirty="0">
                <a:latin typeface="微軟正黑體" panose="020B0604030504040204" pitchFamily="34" charset="-120"/>
                <a:ea typeface="微軟正黑體" panose="020B0604030504040204" pitchFamily="34" charset="-120"/>
              </a:rPr>
              <a:t>萬元</a:t>
            </a:r>
            <a:r>
              <a:rPr lang="zh-TW" altLang="en-US" sz="2500" dirty="0">
                <a:latin typeface="微軟正黑體" panose="020B0604030504040204" pitchFamily="34" charset="-120"/>
                <a:ea typeface="微軟正黑體" panose="020B0604030504040204" pitchFamily="34" charset="-120"/>
              </a:rPr>
              <a:t>；</a:t>
            </a:r>
            <a:r>
              <a:rPr lang="en-US" altLang="zh-TW" sz="2500" dirty="0">
                <a:latin typeface="微軟正黑體" panose="020B0604030504040204" pitchFamily="34" charset="-120"/>
                <a:ea typeface="微軟正黑體" panose="020B0604030504040204" pitchFamily="34" charset="-120"/>
              </a:rPr>
              <a:t>(2) </a:t>
            </a:r>
            <a:r>
              <a:rPr lang="zh-TW" altLang="zh-TW" sz="2500" dirty="0">
                <a:latin typeface="微軟正黑體" panose="020B0604030504040204" pitchFamily="34" charset="-120"/>
                <a:ea typeface="微軟正黑體" panose="020B0604030504040204" pitchFamily="34" charset="-120"/>
              </a:rPr>
              <a:t>紐澳、亞西、北美洲、拉丁美洲及加勒比海、非洲</a:t>
            </a:r>
            <a:r>
              <a:rPr lang="zh-TW" altLang="en-US" sz="2500" dirty="0">
                <a:latin typeface="微軟正黑體" panose="020B0604030504040204" pitchFamily="34" charset="-120"/>
                <a:ea typeface="微軟正黑體" panose="020B0604030504040204" pitchFamily="34" charset="-120"/>
              </a:rPr>
              <a:t>：</a:t>
            </a:r>
            <a:r>
              <a:rPr lang="en-US" altLang="zh-TW" sz="2500" dirty="0">
                <a:latin typeface="微軟正黑體" panose="020B0604030504040204" pitchFamily="34" charset="-120"/>
                <a:ea typeface="微軟正黑體" panose="020B0604030504040204" pitchFamily="34" charset="-120"/>
              </a:rPr>
              <a:t>3</a:t>
            </a:r>
            <a:r>
              <a:rPr lang="zh-TW" altLang="zh-TW" sz="2500" dirty="0">
                <a:latin typeface="微軟正黑體" panose="020B0604030504040204" pitchFamily="34" charset="-120"/>
                <a:ea typeface="微軟正黑體" panose="020B0604030504040204" pitchFamily="34" charset="-120"/>
              </a:rPr>
              <a:t>萬元</a:t>
            </a:r>
            <a:r>
              <a:rPr lang="zh-TW" altLang="en-US" sz="2500" dirty="0">
                <a:latin typeface="微軟正黑體" panose="020B0604030504040204" pitchFamily="34" charset="-120"/>
                <a:ea typeface="微軟正黑體" panose="020B0604030504040204" pitchFamily="34" charset="-120"/>
              </a:rPr>
              <a:t>；</a:t>
            </a:r>
            <a:r>
              <a:rPr lang="en-US" altLang="zh-TW" sz="2500" dirty="0">
                <a:latin typeface="微軟正黑體" panose="020B0604030504040204" pitchFamily="34" charset="-120"/>
                <a:ea typeface="微軟正黑體" panose="020B0604030504040204" pitchFamily="34" charset="-120"/>
              </a:rPr>
              <a:t>(3) </a:t>
            </a:r>
            <a:r>
              <a:rPr lang="zh-TW" altLang="zh-TW" sz="2500" dirty="0">
                <a:latin typeface="微軟正黑體" panose="020B0604030504040204" pitchFamily="34" charset="-120"/>
                <a:ea typeface="微軟正黑體" panose="020B0604030504040204" pitchFamily="34" charset="-120"/>
              </a:rPr>
              <a:t>歐洲</a:t>
            </a:r>
            <a:r>
              <a:rPr lang="zh-TW" altLang="en-US" sz="2500" dirty="0">
                <a:latin typeface="微軟正黑體" panose="020B0604030504040204" pitchFamily="34" charset="-120"/>
                <a:ea typeface="微軟正黑體" panose="020B0604030504040204" pitchFamily="34" charset="-120"/>
              </a:rPr>
              <a:t>：</a:t>
            </a:r>
            <a:r>
              <a:rPr lang="en-US" altLang="zh-TW" sz="2500" dirty="0">
                <a:latin typeface="微軟正黑體" panose="020B0604030504040204" pitchFamily="34" charset="-120"/>
                <a:ea typeface="微軟正黑體" panose="020B0604030504040204" pitchFamily="34" charset="-120"/>
              </a:rPr>
              <a:t>4</a:t>
            </a:r>
            <a:r>
              <a:rPr lang="zh-TW" altLang="zh-TW" sz="2500" dirty="0">
                <a:latin typeface="微軟正黑體" panose="020B0604030504040204" pitchFamily="34" charset="-120"/>
                <a:ea typeface="微軟正黑體" panose="020B0604030504040204" pitchFamily="34" charset="-120"/>
              </a:rPr>
              <a:t>萬元</a:t>
            </a:r>
            <a:r>
              <a:rPr lang="zh-TW" altLang="en-US" sz="2500" dirty="0">
                <a:latin typeface="微軟正黑體" panose="020B0604030504040204" pitchFamily="34" charset="-120"/>
                <a:ea typeface="微軟正黑體" panose="020B0604030504040204" pitchFamily="34" charset="-120"/>
              </a:rPr>
              <a:t>。</a:t>
            </a:r>
            <a:endParaRPr lang="en-US" sz="2500" b="1" dirty="0">
              <a:latin typeface="微軟正黑體" panose="020B0604030504040204" pitchFamily="34" charset="-120"/>
              <a:ea typeface="微軟正黑體" panose="020B0604030504040204" pitchFamily="34" charset="-120"/>
              <a:cs typeface="DM Sans Bold"/>
              <a:sym typeface="DM Sans Bold"/>
            </a:endParaRPr>
          </a:p>
        </p:txBody>
      </p:sp>
      <p:sp>
        <p:nvSpPr>
          <p:cNvPr id="11" name="TextBox 31">
            <a:extLst>
              <a:ext uri="{FF2B5EF4-FFF2-40B4-BE49-F238E27FC236}">
                <a16:creationId xmlns:a16="http://schemas.microsoft.com/office/drawing/2014/main" id="{A70DF0E7-1BB0-981B-1EA6-9E060708DAB1}"/>
              </a:ext>
            </a:extLst>
          </p:cNvPr>
          <p:cNvSpPr txBox="1"/>
          <p:nvPr/>
        </p:nvSpPr>
        <p:spPr>
          <a:xfrm>
            <a:off x="2514600" y="6760165"/>
            <a:ext cx="11890116" cy="1660583"/>
          </a:xfrm>
          <a:prstGeom prst="rect">
            <a:avLst/>
          </a:prstGeom>
        </p:spPr>
        <p:txBody>
          <a:bodyPr wrap="square" lIns="0" tIns="0" rIns="0" bIns="0" rtlCol="0" anchor="t">
            <a:spAutoFit/>
          </a:bodyPr>
          <a:lstStyle/>
          <a:p>
            <a:pPr algn="l">
              <a:lnSpc>
                <a:spcPts val="3334"/>
              </a:lnSpc>
            </a:pPr>
            <a:r>
              <a:rPr lang="zh-TW" altLang="en-US" sz="2800" b="1" dirty="0">
                <a:latin typeface="微軟正黑體" panose="020B0604030504040204" pitchFamily="34" charset="-120"/>
                <a:ea typeface="微軟正黑體" panose="020B0604030504040204" pitchFamily="34" charset="-120"/>
              </a:rPr>
              <a:t>九</a:t>
            </a:r>
            <a:r>
              <a:rPr kumimoji="0" lang="zh-TW" altLang="en-US" sz="2800" b="1" dirty="0">
                <a:latin typeface="微軟正黑體" panose="020B0604030504040204" pitchFamily="34" charset="-120"/>
                <a:ea typeface="微軟正黑體" panose="020B0604030504040204" pitchFamily="34" charset="-120"/>
              </a:rPr>
              <a:t>、</a:t>
            </a:r>
            <a:r>
              <a:rPr kumimoji="0" lang="zh-TW" altLang="zh-TW" sz="2800" b="1" dirty="0">
                <a:latin typeface="微軟正黑體" panose="020B0604030504040204" pitchFamily="34" charset="-120"/>
                <a:ea typeface="微軟正黑體" panose="020B0604030504040204" pitchFamily="34" charset="-120"/>
              </a:rPr>
              <a:t>校內學術研究計畫補助</a:t>
            </a:r>
            <a:endParaRPr kumimoji="0" lang="en-US" altLang="zh-TW" sz="2800" b="1" dirty="0">
              <a:latin typeface="微軟正黑體" panose="020B0604030504040204" pitchFamily="34" charset="-120"/>
              <a:ea typeface="微軟正黑體" panose="020B0604030504040204" pitchFamily="34" charset="-120"/>
            </a:endParaRPr>
          </a:p>
          <a:p>
            <a:pPr marL="914400" lvl="1" indent="-457200">
              <a:lnSpc>
                <a:spcPts val="3334"/>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a:t>
            </a:r>
            <a:r>
              <a:rPr lang="zh-TW" altLang="zh-TW" sz="2500" b="1" dirty="0">
                <a:latin typeface="微軟正黑體" panose="020B0604030504040204" pitchFamily="34" charset="-120"/>
                <a:ea typeface="微軟正黑體" panose="020B0604030504040204" pitchFamily="34" charset="-120"/>
              </a:rPr>
              <a:t>校內學術研究計畫補助要點</a:t>
            </a:r>
            <a:r>
              <a:rPr lang="zh-TW" altLang="en-US" sz="2500" b="1" dirty="0">
                <a:latin typeface="微軟正黑體" panose="020B0604030504040204" pitchFamily="34" charset="-120"/>
                <a:ea typeface="微軟正黑體" panose="020B0604030504040204" pitchFamily="34" charset="-120"/>
              </a:rPr>
              <a:t>」</a:t>
            </a:r>
            <a:endParaRPr lang="en-US" altLang="zh-TW" sz="2500" b="1" dirty="0">
              <a:latin typeface="微軟正黑體" panose="020B0604030504040204" pitchFamily="34" charset="-120"/>
              <a:ea typeface="微軟正黑體" panose="020B0604030504040204" pitchFamily="34" charset="-120"/>
            </a:endParaRPr>
          </a:p>
          <a:p>
            <a:pPr marL="914400" lvl="1" indent="-457200">
              <a:lnSpc>
                <a:spcPts val="3334"/>
              </a:lnSpc>
              <a:buFont typeface="Wingdings" panose="05000000000000000000" pitchFamily="2" charset="2"/>
              <a:buChar char="u"/>
            </a:pPr>
            <a:r>
              <a:rPr lang="zh-TW" altLang="zh-TW" sz="2500" b="1" u="sng" dirty="0">
                <a:solidFill>
                  <a:srgbClr val="009999"/>
                </a:solidFill>
                <a:latin typeface="微軟正黑體" panose="020B0604030504040204" pitchFamily="34" charset="-120"/>
                <a:ea typeface="微軟正黑體" panose="020B0604030504040204" pitchFamily="34" charset="-120"/>
              </a:rPr>
              <a:t>申請資格</a:t>
            </a:r>
            <a:r>
              <a:rPr lang="zh-TW" altLang="en-US" sz="2500" b="1" u="sng" dirty="0">
                <a:solidFill>
                  <a:srgbClr val="009999"/>
                </a:solidFill>
                <a:latin typeface="微軟正黑體" panose="020B0604030504040204" pitchFamily="34" charset="-120"/>
                <a:ea typeface="微軟正黑體" panose="020B0604030504040204" pitchFamily="34" charset="-120"/>
              </a:rPr>
              <a:t>：</a:t>
            </a:r>
            <a:r>
              <a:rPr lang="zh-TW" altLang="en-US" sz="2500" dirty="0">
                <a:latin typeface="微軟正黑體" panose="020B0604030504040204" pitchFamily="34" charset="-120"/>
                <a:ea typeface="微軟正黑體" panose="020B0604030504040204" pitchFamily="34" charset="-120"/>
              </a:rPr>
              <a:t>符</a:t>
            </a:r>
            <a:r>
              <a:rPr lang="zh-TW" altLang="zh-TW" sz="2500" dirty="0">
                <a:latin typeface="微軟正黑體" panose="020B0604030504040204" pitchFamily="34" charset="-120"/>
                <a:ea typeface="微軟正黑體" panose="020B0604030504040204" pitchFamily="34" charset="-120"/>
              </a:rPr>
              <a:t>合國家科學及技術委員會專題研究計畫主持人申請資格之本校專任教師</a:t>
            </a:r>
            <a:r>
              <a:rPr lang="zh-TW" altLang="en-US" sz="2500" dirty="0">
                <a:latin typeface="微軟正黑體" panose="020B0604030504040204" pitchFamily="34" charset="-120"/>
                <a:ea typeface="微軟正黑體" panose="020B0604030504040204" pitchFamily="34" charset="-120"/>
              </a:rPr>
              <a:t>；</a:t>
            </a:r>
            <a:r>
              <a:rPr lang="zh-TW" altLang="zh-TW" sz="2500" dirty="0">
                <a:latin typeface="微軟正黑體" panose="020B0604030504040204" pitchFamily="34" charset="-120"/>
                <a:ea typeface="微軟正黑體" panose="020B0604030504040204" pitchFamily="34" charset="-120"/>
              </a:rPr>
              <a:t>當年度未獲國科會補助計畫者為補助對象。</a:t>
            </a:r>
            <a:r>
              <a:rPr lang="zh-TW" altLang="en-US" sz="2500" dirty="0">
                <a:latin typeface="微軟正黑體" panose="020B0604030504040204" pitchFamily="34" charset="-120"/>
                <a:ea typeface="微軟正黑體" panose="020B0604030504040204" pitchFamily="34" charset="-120"/>
              </a:rPr>
              <a:t>上限</a:t>
            </a:r>
            <a:r>
              <a:rPr lang="en-US" altLang="zh-TW" sz="2500" dirty="0">
                <a:latin typeface="微軟正黑體" panose="020B0604030504040204" pitchFamily="34" charset="-120"/>
                <a:ea typeface="微軟正黑體" panose="020B0604030504040204" pitchFamily="34" charset="-120"/>
              </a:rPr>
              <a:t>20</a:t>
            </a:r>
            <a:r>
              <a:rPr lang="zh-TW" altLang="en-US" sz="2500" dirty="0">
                <a:latin typeface="微軟正黑體" panose="020B0604030504040204" pitchFamily="34" charset="-120"/>
                <a:ea typeface="微軟正黑體" panose="020B0604030504040204" pitchFamily="34" charset="-120"/>
              </a:rPr>
              <a:t>萬元。</a:t>
            </a:r>
            <a:endParaRPr lang="zh-TW" altLang="zh-TW" sz="25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55424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15</a:t>
            </a:fld>
            <a:endParaRPr lang="en-US"/>
          </a:p>
        </p:txBody>
      </p:sp>
      <p:sp>
        <p:nvSpPr>
          <p:cNvPr id="3" name="Freeform 7">
            <a:extLst>
              <a:ext uri="{FF2B5EF4-FFF2-40B4-BE49-F238E27FC236}">
                <a16:creationId xmlns:a16="http://schemas.microsoft.com/office/drawing/2014/main" id="{217CE565-31C3-8BCC-E6EC-B0E8204011E6}"/>
              </a:ext>
            </a:extLst>
          </p:cNvPr>
          <p:cNvSpPr/>
          <p:nvPr/>
        </p:nvSpPr>
        <p:spPr>
          <a:xfrm>
            <a:off x="2054818" y="1333524"/>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22">
            <a:extLst>
              <a:ext uri="{FF2B5EF4-FFF2-40B4-BE49-F238E27FC236}">
                <a16:creationId xmlns:a16="http://schemas.microsoft.com/office/drawing/2014/main" id="{C99731FD-86DB-DCE8-7CF8-89BC74F12B28}"/>
              </a:ext>
            </a:extLst>
          </p:cNvPr>
          <p:cNvSpPr/>
          <p:nvPr/>
        </p:nvSpPr>
        <p:spPr>
          <a:xfrm>
            <a:off x="5788457" y="1789059"/>
            <a:ext cx="6711084" cy="55258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13" name="TextBox 26">
            <a:extLst>
              <a:ext uri="{FF2B5EF4-FFF2-40B4-BE49-F238E27FC236}">
                <a16:creationId xmlns:a16="http://schemas.microsoft.com/office/drawing/2014/main" id="{003F6BDA-A06A-659D-1F8D-7F58E31303E4}"/>
              </a:ext>
            </a:extLst>
          </p:cNvPr>
          <p:cNvSpPr txBox="1"/>
          <p:nvPr/>
        </p:nvSpPr>
        <p:spPr>
          <a:xfrm>
            <a:off x="4303029" y="1343547"/>
            <a:ext cx="8894674" cy="1041439"/>
          </a:xfrm>
          <a:prstGeom prst="rect">
            <a:avLst/>
          </a:prstGeom>
        </p:spPr>
        <p:txBody>
          <a:bodyPr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獎補助項目</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六</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p>
        </p:txBody>
      </p:sp>
      <p:sp>
        <p:nvSpPr>
          <p:cNvPr id="15" name="TextBox 28">
            <a:extLst>
              <a:ext uri="{FF2B5EF4-FFF2-40B4-BE49-F238E27FC236}">
                <a16:creationId xmlns:a16="http://schemas.microsoft.com/office/drawing/2014/main" id="{CE22F93B-4853-3ECE-3763-0BCA6DE983D5}"/>
              </a:ext>
            </a:extLst>
          </p:cNvPr>
          <p:cNvSpPr txBox="1"/>
          <p:nvPr/>
        </p:nvSpPr>
        <p:spPr>
          <a:xfrm>
            <a:off x="2286000" y="8656662"/>
            <a:ext cx="3886880"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洽詢：計畫管理組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16" name="Freeform 22">
            <a:extLst>
              <a:ext uri="{FF2B5EF4-FFF2-40B4-BE49-F238E27FC236}">
                <a16:creationId xmlns:a16="http://schemas.microsoft.com/office/drawing/2014/main" id="{A646C763-241F-4117-E2E6-034037493DCC}"/>
              </a:ext>
            </a:extLst>
          </p:cNvPr>
          <p:cNvSpPr/>
          <p:nvPr/>
        </p:nvSpPr>
        <p:spPr>
          <a:xfrm>
            <a:off x="3208776" y="2721043"/>
            <a:ext cx="7546539" cy="41730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22">
            <a:extLst>
              <a:ext uri="{FF2B5EF4-FFF2-40B4-BE49-F238E27FC236}">
                <a16:creationId xmlns:a16="http://schemas.microsoft.com/office/drawing/2014/main" id="{2E2FDA67-4469-E27B-08C9-72E081239F8D}"/>
              </a:ext>
            </a:extLst>
          </p:cNvPr>
          <p:cNvSpPr/>
          <p:nvPr/>
        </p:nvSpPr>
        <p:spPr>
          <a:xfrm>
            <a:off x="3208776" y="6264861"/>
            <a:ext cx="4411224" cy="360776"/>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27">
            <a:extLst>
              <a:ext uri="{FF2B5EF4-FFF2-40B4-BE49-F238E27FC236}">
                <a16:creationId xmlns:a16="http://schemas.microsoft.com/office/drawing/2014/main" id="{0177E4C7-360D-2C88-5049-0D26F38BB82E}"/>
              </a:ext>
            </a:extLst>
          </p:cNvPr>
          <p:cNvSpPr txBox="1"/>
          <p:nvPr/>
        </p:nvSpPr>
        <p:spPr>
          <a:xfrm>
            <a:off x="2286000" y="2560409"/>
            <a:ext cx="12999809" cy="3116238"/>
          </a:xfrm>
          <a:prstGeom prst="rect">
            <a:avLst/>
          </a:prstGeom>
        </p:spPr>
        <p:txBody>
          <a:bodyPr wrap="square" lIns="0" tIns="0" rIns="0" bIns="0" rtlCol="0" anchor="t">
            <a:spAutoFit/>
          </a:bodyPr>
          <a:lstStyle/>
          <a:p>
            <a:pPr algn="l">
              <a:lnSpc>
                <a:spcPts val="3334"/>
              </a:lnSpc>
            </a:pPr>
            <a:r>
              <a:rPr lang="zh-TW" altLang="en-US" sz="2800" b="1" dirty="0">
                <a:latin typeface="微軟正黑體" panose="020B0604030504040204" pitchFamily="34" charset="-120"/>
                <a:ea typeface="微軟正黑體" panose="020B0604030504040204" pitchFamily="34" charset="-120"/>
              </a:rPr>
              <a:t>十、財團法人聯合工商教育基金會獎補助專案</a:t>
            </a:r>
            <a:endParaRPr lang="en-US" altLang="zh-TW" sz="2800" b="1" dirty="0">
              <a:latin typeface="微軟正黑體" panose="020B0604030504040204" pitchFamily="34" charset="-120"/>
              <a:ea typeface="微軟正黑體" panose="020B0604030504040204" pitchFamily="34" charset="-120"/>
            </a:endParaRPr>
          </a:p>
          <a:p>
            <a:pPr marL="949334" lvl="2" indent="-342900">
              <a:lnSpc>
                <a:spcPts val="3000"/>
              </a:lnSpc>
              <a:buFont typeface="Wingdings" panose="05000000000000000000" pitchFamily="2" charset="2"/>
              <a:buChar char="u"/>
            </a:pPr>
            <a:r>
              <a:rPr lang="zh-TW" altLang="en-US" sz="2500" b="1" spc="-100" dirty="0">
                <a:solidFill>
                  <a:srgbClr val="009999"/>
                </a:solidFill>
                <a:latin typeface="微軟正黑體" panose="020B0604030504040204" pitchFamily="34" charset="-120"/>
                <a:ea typeface="微軟正黑體" panose="020B0604030504040204" pitchFamily="34" charset="-120"/>
              </a:rPr>
              <a:t>依據：</a:t>
            </a:r>
            <a:r>
              <a:rPr lang="zh-TW" altLang="en-US" sz="2500" b="1" spc="-100" dirty="0">
                <a:latin typeface="微軟正黑體" panose="020B0604030504040204" pitchFamily="34" charset="-120"/>
                <a:ea typeface="微軟正黑體" panose="020B0604030504040204" pitchFamily="34" charset="-120"/>
              </a:rPr>
              <a:t>本校「財團法人聯合工商教育基金會獎補助專案經費作業要點」</a:t>
            </a:r>
            <a:endParaRPr lang="en-US" altLang="zh-TW" sz="2500" b="1" spc="-100" dirty="0">
              <a:latin typeface="微軟正黑體" panose="020B0604030504040204" pitchFamily="34" charset="-120"/>
              <a:ea typeface="微軟正黑體" panose="020B0604030504040204" pitchFamily="34" charset="-120"/>
            </a:endParaRPr>
          </a:p>
          <a:p>
            <a:pPr marL="949334" lvl="2" indent="-342900">
              <a:lnSpc>
                <a:spcPts val="3000"/>
              </a:lnSpc>
              <a:buFont typeface="Wingdings" panose="05000000000000000000" pitchFamily="2" charset="2"/>
              <a:buChar char="u"/>
            </a:pPr>
            <a:r>
              <a:rPr lang="zh-TW" altLang="en-US" sz="2500" b="1" spc="-100" dirty="0">
                <a:solidFill>
                  <a:srgbClr val="009999"/>
                </a:solidFill>
                <a:latin typeface="微軟正黑體" panose="020B0604030504040204" pitchFamily="34" charset="-120"/>
                <a:ea typeface="微軟正黑體" panose="020B0604030504040204" pitchFamily="34" charset="-120"/>
              </a:rPr>
              <a:t>補助項目：</a:t>
            </a:r>
            <a:endParaRPr lang="en-US" altLang="zh-TW" sz="2500" b="1" dirty="0">
              <a:solidFill>
                <a:srgbClr val="009999"/>
              </a:solidFill>
              <a:latin typeface="微軟正黑體" panose="020B0604030504040204" pitchFamily="34" charset="-120"/>
              <a:ea typeface="微軟正黑體" panose="020B0604030504040204" pitchFamily="34" charset="-120"/>
            </a:endParaRPr>
          </a:p>
          <a:p>
            <a:pPr marL="1238250" lvl="2" indent="-342900">
              <a:lnSpc>
                <a:spcPts val="3000"/>
              </a:lnSpc>
              <a:buFont typeface="Arial" panose="020B0604020202020204" pitchFamily="34" charset="0"/>
              <a:buChar char="•"/>
            </a:pP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補助出席境外學術會議：</a:t>
            </a:r>
            <a:r>
              <a:rPr lang="zh-TW" altLang="en-US" sz="2500" dirty="0">
                <a:latin typeface="微軟正黑體" panose="020B0604030504040204" pitchFamily="34" charset="-120"/>
                <a:ea typeface="微軟正黑體" panose="020B0604030504040204" pitchFamily="34" charset="-120"/>
              </a:rPr>
              <a:t>依本校「補助</a:t>
            </a:r>
            <a:r>
              <a:rPr lang="zh-TW" altLang="en-US" sz="2500" b="1" dirty="0">
                <a:latin typeface="微軟正黑體" panose="020B0604030504040204" pitchFamily="34" charset="-120"/>
                <a:ea typeface="微軟正黑體" panose="020B0604030504040204" pitchFamily="34" charset="-120"/>
              </a:rPr>
              <a:t>教師</a:t>
            </a:r>
            <a:r>
              <a:rPr lang="zh-TW" altLang="en-US" sz="2500" dirty="0">
                <a:latin typeface="微軟正黑體" panose="020B0604030504040204" pitchFamily="34" charset="-120"/>
                <a:ea typeface="微軟正黑體" panose="020B0604030504040204" pitchFamily="34" charset="-120"/>
              </a:rPr>
              <a:t>出席境外國際學術會議管理要點」 補助。</a:t>
            </a:r>
            <a:endParaRPr lang="en-US" altLang="zh-TW" sz="2500" dirty="0">
              <a:latin typeface="微軟正黑體" panose="020B0604030504040204" pitchFamily="34" charset="-120"/>
              <a:ea typeface="微軟正黑體" panose="020B0604030504040204" pitchFamily="34" charset="-120"/>
            </a:endParaRPr>
          </a:p>
          <a:p>
            <a:pPr marL="1238250" lvl="2" indent="-342900">
              <a:lnSpc>
                <a:spcPts val="3000"/>
              </a:lnSpc>
              <a:buFont typeface="Arial" panose="020B0604020202020204" pitchFamily="34" charset="0"/>
              <a:buChar char="•"/>
            </a:pP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獎助教師論著發表在高水準期刊：</a:t>
            </a:r>
            <a:r>
              <a:rPr lang="zh-TW" altLang="en-US" sz="2500" dirty="0">
                <a:latin typeface="微軟正黑體" panose="020B0604030504040204" pitchFamily="34" charset="-120"/>
                <a:ea typeface="微軟正黑體" panose="020B0604030504040204" pitchFamily="34" charset="-120"/>
              </a:rPr>
              <a:t>獎助高</a:t>
            </a:r>
            <a:r>
              <a:rPr lang="en-US" altLang="zh-TW" sz="2500" dirty="0">
                <a:latin typeface="微軟正黑體" panose="020B0604030504040204" pitchFamily="34" charset="-120"/>
                <a:ea typeface="微軟正黑體" panose="020B0604030504040204" pitchFamily="34" charset="-120"/>
              </a:rPr>
              <a:t>IF</a:t>
            </a:r>
            <a:r>
              <a:rPr lang="zh-TW" altLang="en-US" sz="2500" dirty="0">
                <a:latin typeface="微軟正黑體" panose="020B0604030504040204" pitchFamily="34" charset="-120"/>
                <a:ea typeface="微軟正黑體" panose="020B0604030504040204" pitchFamily="34" charset="-120"/>
              </a:rPr>
              <a:t>之</a:t>
            </a:r>
            <a:r>
              <a:rPr lang="en-US" altLang="zh-TW" sz="2500" dirty="0">
                <a:latin typeface="微軟正黑體" panose="020B0604030504040204" pitchFamily="34" charset="-120"/>
                <a:ea typeface="微軟正黑體" panose="020B0604030504040204" pitchFamily="34" charset="-120"/>
              </a:rPr>
              <a:t>SCI(E)</a:t>
            </a:r>
            <a:r>
              <a:rPr lang="zh-TW" altLang="en-US" sz="2500" dirty="0">
                <a:latin typeface="微軟正黑體" panose="020B0604030504040204" pitchFamily="34" charset="-120"/>
                <a:ea typeface="微軟正黑體" panose="020B0604030504040204" pitchFamily="34" charset="-120"/>
              </a:rPr>
              <a:t>、</a:t>
            </a:r>
            <a:r>
              <a:rPr lang="en-US" altLang="zh-TW" sz="2500" dirty="0">
                <a:latin typeface="微軟正黑體" panose="020B0604030504040204" pitchFamily="34" charset="-120"/>
                <a:ea typeface="微軟正黑體" panose="020B0604030504040204" pitchFamily="34" charset="-120"/>
              </a:rPr>
              <a:t>SSCI</a:t>
            </a:r>
            <a:r>
              <a:rPr lang="zh-TW" altLang="en-US" sz="2500" dirty="0">
                <a:latin typeface="微軟正黑體" panose="020B0604030504040204" pitchFamily="34" charset="-120"/>
                <a:ea typeface="微軟正黑體" panose="020B0604030504040204" pitchFamily="34" charset="-120"/>
              </a:rPr>
              <a:t>、</a:t>
            </a:r>
            <a:r>
              <a:rPr lang="en-US" altLang="zh-TW" sz="2500" dirty="0">
                <a:latin typeface="微軟正黑體" panose="020B0604030504040204" pitchFamily="34" charset="-120"/>
                <a:ea typeface="微軟正黑體" panose="020B0604030504040204" pitchFamily="34" charset="-120"/>
              </a:rPr>
              <a:t>A&amp;HCI</a:t>
            </a:r>
            <a:r>
              <a:rPr lang="zh-TW" altLang="en-US" sz="2500" dirty="0">
                <a:latin typeface="微軟正黑體" panose="020B0604030504040204" pitchFamily="34" charset="-120"/>
                <a:ea typeface="微軟正黑體" panose="020B0604030504040204" pitchFamily="34" charset="-120"/>
              </a:rPr>
              <a:t>期刊論文及具學術貢獻度之論著。</a:t>
            </a:r>
            <a:endParaRPr lang="en-US" altLang="zh-TW" sz="2500" dirty="0">
              <a:latin typeface="微軟正黑體" panose="020B0604030504040204" pitchFamily="34" charset="-120"/>
              <a:ea typeface="微軟正黑體" panose="020B0604030504040204" pitchFamily="34" charset="-120"/>
            </a:endParaRPr>
          </a:p>
          <a:p>
            <a:pPr marL="1238250" lvl="2" indent="-342900">
              <a:lnSpc>
                <a:spcPts val="3000"/>
              </a:lnSpc>
              <a:buFont typeface="Arial" panose="020B0604020202020204" pitchFamily="34" charset="0"/>
              <a:buChar char="•"/>
            </a:pP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特定產學合作之補助：</a:t>
            </a:r>
            <a:r>
              <a:rPr lang="zh-TW" altLang="en-US" sz="2500" dirty="0">
                <a:latin typeface="微軟正黑體" panose="020B0604030504040204" pitchFamily="34" charset="-120"/>
                <a:ea typeface="微軟正黑體" panose="020B0604030504040204" pitchFamily="34" charset="-120"/>
              </a:rPr>
              <a:t>補助與民營機構合作產學計畫配合款、基金會媒合之產學計畫。</a:t>
            </a:r>
            <a:endParaRPr lang="en-US" altLang="zh-TW" sz="2500" dirty="0">
              <a:latin typeface="微軟正黑體" panose="020B0604030504040204" pitchFamily="34" charset="-120"/>
              <a:ea typeface="微軟正黑體" panose="020B0604030504040204" pitchFamily="34" charset="-120"/>
            </a:endParaRPr>
          </a:p>
          <a:p>
            <a:pPr marL="1238250" lvl="2" indent="-342900">
              <a:lnSpc>
                <a:spcPts val="3000"/>
              </a:lnSpc>
              <a:buFont typeface="Arial" panose="020B0604020202020204" pitchFamily="34" charset="0"/>
              <a:buChar char="•"/>
            </a:pP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產學績優教師獎助</a:t>
            </a:r>
            <a:r>
              <a:rPr lang="zh-TW" altLang="en-US" sz="2500" b="1" spc="-100" dirty="0">
                <a:latin typeface="微軟正黑體" panose="020B0604030504040204" pitchFamily="34" charset="-120"/>
                <a:ea typeface="微軟正黑體" panose="020B0604030504040204" pitchFamily="34" charset="-120"/>
              </a:rPr>
              <a:t>：</a:t>
            </a:r>
            <a:r>
              <a:rPr lang="zh-TW" altLang="en-US" sz="2500" spc="-100" dirty="0">
                <a:latin typeface="微軟正黑體" panose="020B0604030504040204" pitchFamily="34" charset="-120"/>
                <a:ea typeface="微軟正黑體" panose="020B0604030504040204" pitchFamily="34" charset="-120"/>
              </a:rPr>
              <a:t>補助</a:t>
            </a:r>
            <a:r>
              <a:rPr lang="zh-TW" altLang="en-US" sz="2500" dirty="0">
                <a:latin typeface="微軟正黑體" panose="020B0604030504040204" pitchFamily="34" charset="-120"/>
                <a:ea typeface="微軟正黑體" panose="020B0604030504040204" pitchFamily="34" charset="-120"/>
              </a:rPr>
              <a:t>依本校產學合作績優教師獎勵要點遴選產學績優教師。</a:t>
            </a:r>
            <a:endParaRPr lang="en-US" sz="2500" b="1" dirty="0">
              <a:latin typeface="微軟正黑體" panose="020B0604030504040204" pitchFamily="34" charset="-120"/>
              <a:ea typeface="微軟正黑體" panose="020B0604030504040204" pitchFamily="34" charset="-120"/>
              <a:cs typeface="DM Sans Bold"/>
              <a:sym typeface="DM Sans Bold"/>
            </a:endParaRPr>
          </a:p>
        </p:txBody>
      </p:sp>
      <p:sp>
        <p:nvSpPr>
          <p:cNvPr id="6" name="TextBox 29">
            <a:extLst>
              <a:ext uri="{FF2B5EF4-FFF2-40B4-BE49-F238E27FC236}">
                <a16:creationId xmlns:a16="http://schemas.microsoft.com/office/drawing/2014/main" id="{990EE77D-7858-5CC8-8F9E-B9196F23405D}"/>
              </a:ext>
            </a:extLst>
          </p:cNvPr>
          <p:cNvSpPr txBox="1"/>
          <p:nvPr/>
        </p:nvSpPr>
        <p:spPr>
          <a:xfrm>
            <a:off x="2286000" y="5989409"/>
            <a:ext cx="12999809" cy="2354491"/>
          </a:xfrm>
          <a:prstGeom prst="rect">
            <a:avLst/>
          </a:prstGeom>
        </p:spPr>
        <p:txBody>
          <a:bodyPr wrap="square" lIns="0" tIns="0" rIns="0" bIns="0" rtlCol="0" anchor="t">
            <a:spAutoFit/>
          </a:bodyPr>
          <a:lstStyle/>
          <a:p>
            <a:pPr>
              <a:lnSpc>
                <a:spcPct val="100000"/>
              </a:lnSpc>
              <a:spcBef>
                <a:spcPts val="1800"/>
              </a:spcBef>
              <a:buClr>
                <a:srgbClr val="993366"/>
              </a:buClr>
            </a:pPr>
            <a:r>
              <a:rPr lang="zh-TW" altLang="en-US" sz="2800" b="1" dirty="0">
                <a:latin typeface="微軟正黑體" panose="020B0604030504040204" pitchFamily="34" charset="-120"/>
                <a:ea typeface="微軟正黑體" panose="020B0604030504040204" pitchFamily="34" charset="-120"/>
              </a:rPr>
              <a:t>十一、教師研究成果獎助</a:t>
            </a:r>
            <a:endParaRPr lang="en-US" altLang="zh-TW" sz="2800" b="1" dirty="0">
              <a:latin typeface="微軟正黑體" panose="020B0604030504040204" pitchFamily="34" charset="-120"/>
              <a:ea typeface="微軟正黑體" panose="020B0604030504040204" pitchFamily="34" charset="-120"/>
            </a:endParaRPr>
          </a:p>
          <a:p>
            <a:pPr marL="896937" lvl="1" indent="-342900">
              <a:lnSpc>
                <a:spcPts val="30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a:t>
            </a:r>
            <a:r>
              <a:rPr lang="zh-TW" altLang="en-US" sz="2500" b="1" spc="-100" dirty="0">
                <a:latin typeface="微軟正黑體" panose="020B0604030504040204" pitchFamily="34" charset="-120"/>
                <a:ea typeface="微軟正黑體" panose="020B0604030504040204" pitchFamily="34" charset="-120"/>
              </a:rPr>
              <a:t>補助</a:t>
            </a:r>
            <a:r>
              <a:rPr lang="zh-TW" altLang="en-US" sz="2500" b="1" dirty="0">
                <a:latin typeface="微軟正黑體" panose="020B0604030504040204" pitchFamily="34" charset="-120"/>
                <a:ea typeface="微軟正黑體" panose="020B0604030504040204" pitchFamily="34" charset="-120"/>
              </a:rPr>
              <a:t>教師研究成果獎助作業要點」</a:t>
            </a:r>
            <a:endParaRPr lang="en-US" altLang="zh-TW" sz="2500" b="1" dirty="0">
              <a:latin typeface="微軟正黑體" panose="020B0604030504040204" pitchFamily="34" charset="-120"/>
              <a:ea typeface="微軟正黑體" panose="020B0604030504040204" pitchFamily="34" charset="-120"/>
            </a:endParaRPr>
          </a:p>
          <a:p>
            <a:pPr marL="896937" lvl="1" indent="-342900">
              <a:lnSpc>
                <a:spcPts val="30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補助項目：</a:t>
            </a:r>
            <a:endParaRPr lang="en-US" altLang="zh-TW" sz="2500" b="1" dirty="0">
              <a:solidFill>
                <a:srgbClr val="009999"/>
              </a:solidFill>
              <a:latin typeface="微軟正黑體" panose="020B0604030504040204" pitchFamily="34" charset="-120"/>
              <a:ea typeface="微軟正黑體" panose="020B0604030504040204" pitchFamily="34" charset="-120"/>
            </a:endParaRPr>
          </a:p>
          <a:p>
            <a:pPr marL="1162050" lvl="2" indent="-266700">
              <a:lnSpc>
                <a:spcPts val="3000"/>
              </a:lnSpc>
              <a:buFont typeface="Wingdings" panose="05000000000000000000" pitchFamily="2" charset="2"/>
              <a:buChar char="l"/>
            </a:pP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學術論文</a:t>
            </a:r>
            <a:r>
              <a:rPr lang="zh-TW" altLang="en-US" sz="2500" b="1"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spc="-100" dirty="0">
                <a:latin typeface="微軟正黑體" panose="020B0604030504040204" pitchFamily="34" charset="-120"/>
                <a:ea typeface="微軟正黑體" panose="020B0604030504040204" pitchFamily="34" charset="-120"/>
              </a:rPr>
              <a:t>需以本校名義已刊登之論文，且申請人需為論文之第一通訊或第一作者。</a:t>
            </a:r>
            <a:endParaRPr lang="en-US" altLang="zh-TW" sz="2500" spc="-100" dirty="0">
              <a:latin typeface="微軟正黑體" panose="020B0604030504040204" pitchFamily="34" charset="-120"/>
              <a:ea typeface="微軟正黑體" panose="020B0604030504040204" pitchFamily="34" charset="-120"/>
            </a:endParaRPr>
          </a:p>
          <a:p>
            <a:pPr marL="1162050" lvl="2" indent="-266700">
              <a:lnSpc>
                <a:spcPts val="3000"/>
              </a:lnSpc>
              <a:buFont typeface="Wingdings" panose="05000000000000000000" pitchFamily="2" charset="2"/>
              <a:buChar char="l"/>
            </a:pP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技術移轉與授權</a:t>
            </a:r>
            <a:r>
              <a:rPr lang="zh-TW" altLang="en-US" sz="2500" b="1"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spc="-100" dirty="0">
                <a:latin typeface="微軟正黑體" panose="020B0604030504040204" pitchFamily="34" charset="-120"/>
                <a:ea typeface="微軟正黑體" panose="020B0604030504040204" pitchFamily="34" charset="-120"/>
              </a:rPr>
              <a:t>需依本校「研究發展成果技術移轉處理要點」完成合約簽訂及款項撥付。</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03057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09D4CC92-613D-8809-DAA6-42ECD39FA9B8}"/>
              </a:ext>
            </a:extLst>
          </p:cNvPr>
          <p:cNvSpPr/>
          <p:nvPr/>
        </p:nvSpPr>
        <p:spPr>
          <a:xfrm>
            <a:off x="2054818" y="1333524"/>
            <a:ext cx="14178363" cy="8229576"/>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16</a:t>
            </a:fld>
            <a:endParaRPr lang="en-US"/>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22">
            <a:extLst>
              <a:ext uri="{FF2B5EF4-FFF2-40B4-BE49-F238E27FC236}">
                <a16:creationId xmlns:a16="http://schemas.microsoft.com/office/drawing/2014/main" id="{29186391-DC48-A891-F2B4-C25E8E10272D}"/>
              </a:ext>
            </a:extLst>
          </p:cNvPr>
          <p:cNvSpPr/>
          <p:nvPr/>
        </p:nvSpPr>
        <p:spPr>
          <a:xfrm>
            <a:off x="5788457" y="1832401"/>
            <a:ext cx="6711084" cy="55258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6" name="TextBox 26">
            <a:extLst>
              <a:ext uri="{FF2B5EF4-FFF2-40B4-BE49-F238E27FC236}">
                <a16:creationId xmlns:a16="http://schemas.microsoft.com/office/drawing/2014/main" id="{53FF15A8-723F-CD19-3E4D-08A2437F7364}"/>
              </a:ext>
            </a:extLst>
          </p:cNvPr>
          <p:cNvSpPr txBox="1"/>
          <p:nvPr/>
        </p:nvSpPr>
        <p:spPr>
          <a:xfrm>
            <a:off x="2073868" y="1587461"/>
            <a:ext cx="14178363"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獎補助項目</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七</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p>
        </p:txBody>
      </p:sp>
      <p:sp>
        <p:nvSpPr>
          <p:cNvPr id="13" name="TextBox 28">
            <a:extLst>
              <a:ext uri="{FF2B5EF4-FFF2-40B4-BE49-F238E27FC236}">
                <a16:creationId xmlns:a16="http://schemas.microsoft.com/office/drawing/2014/main" id="{5AFC2469-B2D1-95A5-AF7A-E495654BF497}"/>
              </a:ext>
            </a:extLst>
          </p:cNvPr>
          <p:cNvSpPr txBox="1"/>
          <p:nvPr/>
        </p:nvSpPr>
        <p:spPr>
          <a:xfrm>
            <a:off x="7269356" y="3052346"/>
            <a:ext cx="2573163"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洽詢：計畫管理組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14" name="Freeform 22">
            <a:extLst>
              <a:ext uri="{FF2B5EF4-FFF2-40B4-BE49-F238E27FC236}">
                <a16:creationId xmlns:a16="http://schemas.microsoft.com/office/drawing/2014/main" id="{B20E6D7A-3448-5F1E-7EDC-0E5EA93AA260}"/>
              </a:ext>
            </a:extLst>
          </p:cNvPr>
          <p:cNvSpPr/>
          <p:nvPr/>
        </p:nvSpPr>
        <p:spPr>
          <a:xfrm>
            <a:off x="2770973" y="2922988"/>
            <a:ext cx="3782228" cy="398943"/>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26">
            <a:extLst>
              <a:ext uri="{FF2B5EF4-FFF2-40B4-BE49-F238E27FC236}">
                <a16:creationId xmlns:a16="http://schemas.microsoft.com/office/drawing/2014/main" id="{0B6A2BE3-04EE-3576-F4EE-2D2514C3247F}"/>
              </a:ext>
            </a:extLst>
          </p:cNvPr>
          <p:cNvSpPr txBox="1"/>
          <p:nvPr/>
        </p:nvSpPr>
        <p:spPr>
          <a:xfrm>
            <a:off x="2310372" y="3060602"/>
            <a:ext cx="13462209" cy="1795363"/>
          </a:xfrm>
          <a:prstGeom prst="rect">
            <a:avLst/>
          </a:prstGeom>
        </p:spPr>
        <p:txBody>
          <a:bodyPr wrap="square" lIns="0" tIns="0" rIns="0" bIns="0" rtlCol="0" anchor="t">
            <a:spAutoFit/>
          </a:bodyPr>
          <a:lstStyle/>
          <a:p>
            <a:pPr>
              <a:lnSpc>
                <a:spcPts val="2800"/>
              </a:lnSpc>
            </a:pPr>
            <a:r>
              <a:rPr lang="zh-TW" altLang="en-US" sz="2900" b="1" dirty="0">
                <a:latin typeface="微軟正黑體" panose="020B0604030504040204" pitchFamily="34" charset="-120"/>
                <a:ea typeface="微軟正黑體" panose="020B0604030504040204" pitchFamily="34" charset="-120"/>
                <a:sym typeface="DM Sans Bold"/>
              </a:rPr>
              <a:t>十二、研究績優教師獎勵</a:t>
            </a:r>
            <a:endParaRPr lang="en-US" altLang="zh-TW" sz="2900" b="1" dirty="0">
              <a:latin typeface="微軟正黑體" panose="020B0604030504040204" pitchFamily="34" charset="-120"/>
              <a:ea typeface="微軟正黑體" panose="020B0604030504040204" pitchFamily="34" charset="-120"/>
              <a:sym typeface="DM Sans Bold"/>
            </a:endParaRPr>
          </a:p>
          <a:p>
            <a:pPr marL="800100" lvl="1" indent="-342900">
              <a:lnSpc>
                <a:spcPts val="28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本校「研究績優教師獎勵要點」</a:t>
            </a:r>
            <a:endParaRPr lang="en-US" altLang="zh-TW" sz="2500" b="1" dirty="0">
              <a:latin typeface="微軟正黑體" panose="020B0604030504040204" pitchFamily="34" charset="-120"/>
              <a:ea typeface="微軟正黑體" panose="020B0604030504040204" pitchFamily="34" charset="-120"/>
            </a:endParaRPr>
          </a:p>
          <a:p>
            <a:pPr marL="800100" lvl="1" indent="-342900">
              <a:lnSpc>
                <a:spcPts val="2800"/>
              </a:lnSpc>
              <a:buFont typeface="Wingdings" panose="05000000000000000000" pitchFamily="2" charset="2"/>
              <a:buChar char="u"/>
            </a:pPr>
            <a:r>
              <a:rPr lang="zh-TW" altLang="zh-TW" sz="2500" b="1" kern="100" dirty="0">
                <a:solidFill>
                  <a:srgbClr val="009999"/>
                </a:solidFill>
                <a:latin typeface="微軟正黑體" panose="020B0604030504040204" pitchFamily="34" charset="-120"/>
                <a:ea typeface="微軟正黑體" panose="020B0604030504040204" pitchFamily="34" charset="-120"/>
                <a:cs typeface="Times New Roman"/>
              </a:rPr>
              <a:t>獎項及獎額</a:t>
            </a:r>
            <a:r>
              <a:rPr lang="zh-TW" altLang="en-US" sz="2500" b="1" kern="100" dirty="0">
                <a:solidFill>
                  <a:srgbClr val="009999"/>
                </a:solidFill>
                <a:latin typeface="微軟正黑體" panose="020B0604030504040204" pitchFamily="34" charset="-120"/>
                <a:ea typeface="微軟正黑體" panose="020B0604030504040204" pitchFamily="34" charset="-120"/>
                <a:cs typeface="Times New Roman"/>
              </a:rPr>
              <a:t>：</a:t>
            </a:r>
            <a:endParaRPr lang="en-US" altLang="zh-TW" sz="2500" b="1" kern="100" dirty="0">
              <a:solidFill>
                <a:srgbClr val="009999"/>
              </a:solidFill>
              <a:latin typeface="微軟正黑體" panose="020B0604030504040204" pitchFamily="34" charset="-120"/>
              <a:ea typeface="微軟正黑體" panose="020B0604030504040204" pitchFamily="34" charset="-120"/>
              <a:cs typeface="Times New Roman"/>
            </a:endParaRPr>
          </a:p>
          <a:p>
            <a:pPr marL="808038" lvl="4" indent="288925">
              <a:lnSpc>
                <a:spcPts val="2800"/>
              </a:lnSpc>
              <a:buFont typeface="Arial" panose="020B0604020202020204" pitchFamily="34" charset="0"/>
              <a:buChar char="•"/>
            </a:pPr>
            <a:r>
              <a:rPr lang="zh-TW" altLang="en-US" sz="2500" b="1" dirty="0">
                <a:latin typeface="微軟正黑體" panose="020B0604030504040204" pitchFamily="34" charset="-120"/>
                <a:ea typeface="微軟正黑體" panose="020B0604030504040204" pitchFamily="34" charset="-120"/>
              </a:rPr>
              <a:t>研究傑出獎：</a:t>
            </a:r>
            <a:r>
              <a:rPr lang="zh-TW" altLang="en-US" sz="2500" dirty="0">
                <a:latin typeface="微軟正黑體" panose="020B0604030504040204" pitchFamily="34" charset="-120"/>
                <a:ea typeface="微軟正黑體" panose="020B0604030504040204" pitchFamily="34" charset="-120"/>
              </a:rPr>
              <a:t>全校專任教師及研究人員總數</a:t>
            </a:r>
            <a:r>
              <a:rPr lang="en-US" altLang="zh-TW" sz="2500" dirty="0">
                <a:latin typeface="微軟正黑體" panose="020B0604030504040204" pitchFamily="34" charset="-120"/>
                <a:ea typeface="微軟正黑體" panose="020B0604030504040204" pitchFamily="34" charset="-120"/>
              </a:rPr>
              <a:t>3%</a:t>
            </a:r>
            <a:r>
              <a:rPr lang="zh-TW" altLang="en-US" sz="2500" dirty="0">
                <a:latin typeface="微軟正黑體" panose="020B0604030504040204" pitchFamily="34" charset="-120"/>
                <a:ea typeface="微軟正黑體" panose="020B0604030504040204" pitchFamily="34" charset="-120"/>
              </a:rPr>
              <a:t>，獎金</a:t>
            </a:r>
            <a:r>
              <a:rPr lang="en-US" altLang="zh-TW" sz="2500" dirty="0">
                <a:latin typeface="微軟正黑體" panose="020B0604030504040204" pitchFamily="34" charset="-120"/>
                <a:ea typeface="微軟正黑體" panose="020B0604030504040204" pitchFamily="34" charset="-120"/>
              </a:rPr>
              <a:t>4</a:t>
            </a:r>
            <a:r>
              <a:rPr lang="zh-TW" altLang="en-US" sz="2500" dirty="0">
                <a:latin typeface="微軟正黑體" panose="020B0604030504040204" pitchFamily="34" charset="-120"/>
                <a:ea typeface="微軟正黑體" panose="020B0604030504040204" pitchFamily="34" charset="-120"/>
              </a:rPr>
              <a:t>萬元及獎狀乙紙。</a:t>
            </a:r>
            <a:endParaRPr lang="en-US" altLang="zh-TW" sz="2500" dirty="0">
              <a:latin typeface="微軟正黑體" panose="020B0604030504040204" pitchFamily="34" charset="-120"/>
              <a:ea typeface="微軟正黑體" panose="020B0604030504040204" pitchFamily="34" charset="-120"/>
            </a:endParaRPr>
          </a:p>
          <a:p>
            <a:pPr marL="808038" lvl="4" indent="288925">
              <a:lnSpc>
                <a:spcPts val="2800"/>
              </a:lnSpc>
              <a:buFont typeface="Arial" panose="020B0604020202020204" pitchFamily="34" charset="0"/>
              <a:buChar char="•"/>
            </a:pPr>
            <a:r>
              <a:rPr lang="zh-TW" altLang="en-US" sz="2500" b="1" dirty="0">
                <a:latin typeface="微軟正黑體" panose="020B0604030504040204" pitchFamily="34" charset="-120"/>
                <a:ea typeface="微軟正黑體" panose="020B0604030504040204" pitchFamily="34" charset="-120"/>
              </a:rPr>
              <a:t>研究優良獎：</a:t>
            </a:r>
            <a:r>
              <a:rPr lang="zh-TW" altLang="en-US" sz="2500" dirty="0">
                <a:latin typeface="微軟正黑體" panose="020B0604030504040204" pitchFamily="34" charset="-120"/>
                <a:ea typeface="微軟正黑體" panose="020B0604030504040204" pitchFamily="34" charset="-120"/>
              </a:rPr>
              <a:t>全校專任教師及研究人員總數</a:t>
            </a:r>
            <a:r>
              <a:rPr lang="en-US" altLang="zh-TW" sz="2500" dirty="0">
                <a:latin typeface="微軟正黑體" panose="020B0604030504040204" pitchFamily="34" charset="-120"/>
                <a:ea typeface="微軟正黑體" panose="020B0604030504040204" pitchFamily="34" charset="-120"/>
              </a:rPr>
              <a:t>3%</a:t>
            </a:r>
            <a:r>
              <a:rPr lang="zh-TW" altLang="en-US" sz="2500" dirty="0">
                <a:latin typeface="微軟正黑體" panose="020B0604030504040204" pitchFamily="34" charset="-120"/>
                <a:ea typeface="微軟正黑體" panose="020B0604030504040204" pitchFamily="34" charset="-120"/>
              </a:rPr>
              <a:t>原則，每名獎金</a:t>
            </a:r>
            <a:r>
              <a:rPr lang="en-US" altLang="zh-TW" sz="2500" dirty="0">
                <a:latin typeface="微軟正黑體" panose="020B0604030504040204" pitchFamily="34" charset="-120"/>
                <a:ea typeface="微軟正黑體" panose="020B0604030504040204" pitchFamily="34" charset="-120"/>
              </a:rPr>
              <a:t>2</a:t>
            </a:r>
            <a:r>
              <a:rPr lang="zh-TW" altLang="en-US" sz="2500" dirty="0">
                <a:latin typeface="微軟正黑體" panose="020B0604030504040204" pitchFamily="34" charset="-120"/>
                <a:ea typeface="微軟正黑體" panose="020B0604030504040204" pitchFamily="34" charset="-120"/>
              </a:rPr>
              <a:t>萬元及獎狀乙紙。</a:t>
            </a:r>
            <a:endParaRPr lang="zh-TW" altLang="en-US" sz="2900" dirty="0">
              <a:latin typeface="微軟正黑體" panose="020B0604030504040204" pitchFamily="34" charset="-120"/>
              <a:ea typeface="微軟正黑體" panose="020B0604030504040204" pitchFamily="34" charset="-120"/>
              <a:sym typeface="DM Sans Bold"/>
            </a:endParaRPr>
          </a:p>
        </p:txBody>
      </p:sp>
      <p:sp>
        <p:nvSpPr>
          <p:cNvPr id="9" name="Freeform 22">
            <a:extLst>
              <a:ext uri="{FF2B5EF4-FFF2-40B4-BE49-F238E27FC236}">
                <a16:creationId xmlns:a16="http://schemas.microsoft.com/office/drawing/2014/main" id="{5CF388FF-0ADF-45ED-EF6B-2A2536D8EC38}"/>
              </a:ext>
            </a:extLst>
          </p:cNvPr>
          <p:cNvSpPr/>
          <p:nvPr/>
        </p:nvSpPr>
        <p:spPr>
          <a:xfrm>
            <a:off x="2899173" y="5365850"/>
            <a:ext cx="3654027" cy="53965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文字方塊 7">
            <a:extLst>
              <a:ext uri="{FF2B5EF4-FFF2-40B4-BE49-F238E27FC236}">
                <a16:creationId xmlns:a16="http://schemas.microsoft.com/office/drawing/2014/main" id="{06CA8D8D-5903-CC17-D6DC-C1FA51A5D424}"/>
              </a:ext>
            </a:extLst>
          </p:cNvPr>
          <p:cNvSpPr txBox="1"/>
          <p:nvPr/>
        </p:nvSpPr>
        <p:spPr>
          <a:xfrm>
            <a:off x="2057539" y="5549592"/>
            <a:ext cx="14051496" cy="3708708"/>
          </a:xfrm>
          <a:prstGeom prst="rect">
            <a:avLst/>
          </a:prstGeom>
          <a:noFill/>
        </p:spPr>
        <p:txBody>
          <a:bodyPr wrap="square" rtlCol="0">
            <a:spAutoFit/>
          </a:bodyPr>
          <a:lstStyle/>
          <a:p>
            <a:pPr>
              <a:lnSpc>
                <a:spcPts val="2800"/>
              </a:lnSpc>
              <a:spcBef>
                <a:spcPct val="0"/>
              </a:spcBef>
            </a:pPr>
            <a:r>
              <a:rPr lang="zh-TW" altLang="en-US" sz="2900" b="1" dirty="0">
                <a:latin typeface="微軟正黑體" panose="020B0604030504040204" pitchFamily="34" charset="-120"/>
                <a:ea typeface="微軟正黑體" panose="020B0604030504040204" pitchFamily="34" charset="-120"/>
                <a:sym typeface="Carelia"/>
              </a:rPr>
              <a:t>十三、產學績優教師獎勵</a:t>
            </a:r>
            <a:endParaRPr lang="en-US" altLang="zh-TW" sz="2900" b="1" dirty="0">
              <a:latin typeface="微軟正黑體" panose="020B0604030504040204" pitchFamily="34" charset="-120"/>
              <a:ea typeface="微軟正黑體" panose="020B0604030504040204" pitchFamily="34" charset="-120"/>
              <a:sym typeface="Carelia"/>
            </a:endParaRPr>
          </a:p>
          <a:p>
            <a:pPr marL="800100" lvl="1" indent="-342900">
              <a:lnSpc>
                <a:spcPts val="2800"/>
              </a:lnSpc>
              <a:spcBef>
                <a:spcPts val="600"/>
              </a:spcBef>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a:t>
            </a:r>
            <a:r>
              <a:rPr lang="zh-TW" altLang="zh-TW" sz="2500" b="1" dirty="0">
                <a:latin typeface="微軟正黑體" panose="020B0604030504040204" pitchFamily="34" charset="-120"/>
                <a:ea typeface="微軟正黑體" panose="020B0604030504040204" pitchFamily="34" charset="-120"/>
              </a:rPr>
              <a:t>產學合作績優教師獎勵要點</a:t>
            </a:r>
            <a:r>
              <a:rPr lang="zh-TW" altLang="en-US" sz="2500" b="1" dirty="0">
                <a:latin typeface="微軟正黑體" panose="020B0604030504040204" pitchFamily="34" charset="-120"/>
                <a:ea typeface="微軟正黑體" panose="020B0604030504040204" pitchFamily="34" charset="-120"/>
              </a:rPr>
              <a:t>」</a:t>
            </a:r>
            <a:r>
              <a:rPr lang="en-US" altLang="zh-TW" sz="2500" b="1" dirty="0">
                <a:latin typeface="微軟正黑體" panose="020B0604030504040204" pitchFamily="34" charset="-120"/>
                <a:ea typeface="微軟正黑體" panose="020B0604030504040204" pitchFamily="34" charset="-120"/>
              </a:rPr>
              <a:t>(</a:t>
            </a:r>
            <a:r>
              <a:rPr lang="zh-TW" altLang="en-US" sz="2500" dirty="0">
                <a:latin typeface="微軟正黑體" panose="020B0604030504040204" pitchFamily="34" charset="-120"/>
                <a:ea typeface="微軟正黑體" panose="020B0604030504040204" pitchFamily="34" charset="-120"/>
              </a:rPr>
              <a:t>視聯合基金會每年核定補助項目另行公告。</a:t>
            </a:r>
            <a:r>
              <a:rPr lang="en-US" altLang="zh-TW" sz="2500" dirty="0">
                <a:latin typeface="微軟正黑體" panose="020B0604030504040204" pitchFamily="34" charset="-120"/>
                <a:ea typeface="微軟正黑體" panose="020B0604030504040204" pitchFamily="34" charset="-120"/>
              </a:rPr>
              <a:t>)</a:t>
            </a:r>
          </a:p>
          <a:p>
            <a:pPr marL="914400" lvl="1" indent="-457200">
              <a:lnSpc>
                <a:spcPts val="2800"/>
              </a:lnSpc>
              <a:spcBef>
                <a:spcPts val="600"/>
              </a:spcBef>
              <a:buFont typeface="Wingdings" panose="05000000000000000000" pitchFamily="2" charset="2"/>
              <a:buChar char="u"/>
            </a:pPr>
            <a:r>
              <a:rPr lang="zh-TW" altLang="en-US" sz="2500" b="1" kern="100" dirty="0">
                <a:solidFill>
                  <a:srgbClr val="009999"/>
                </a:solidFill>
                <a:latin typeface="微軟正黑體" panose="020B0604030504040204" pitchFamily="34" charset="-120"/>
                <a:ea typeface="微軟正黑體" panose="020B0604030504040204" pitchFamily="34" charset="-120"/>
                <a:cs typeface="Times New Roman"/>
              </a:rPr>
              <a:t>申請時間：</a:t>
            </a:r>
            <a:r>
              <a:rPr lang="zh-TW" altLang="zh-TW" sz="2500" kern="100" dirty="0">
                <a:latin typeface="微軟正黑體" panose="020B0604030504040204" pitchFamily="34" charset="-120"/>
                <a:ea typeface="微軟正黑體" panose="020B0604030504040204" pitchFamily="34" charset="-120"/>
                <a:cs typeface="Times New Roman"/>
              </a:rPr>
              <a:t>每年</a:t>
            </a:r>
            <a:r>
              <a:rPr lang="en-US" altLang="zh-TW" sz="2500" kern="100" dirty="0">
                <a:latin typeface="微軟正黑體" panose="020B0604030504040204" pitchFamily="34" charset="-120"/>
                <a:ea typeface="微軟正黑體" panose="020B0604030504040204" pitchFamily="34" charset="-120"/>
                <a:cs typeface="Times New Roman"/>
              </a:rPr>
              <a:t>3</a:t>
            </a:r>
            <a:r>
              <a:rPr lang="zh-TW" altLang="zh-TW" sz="2500" kern="100" dirty="0">
                <a:latin typeface="微軟正黑體" panose="020B0604030504040204" pitchFamily="34" charset="-120"/>
                <a:ea typeface="微軟正黑體" panose="020B0604030504040204" pitchFamily="34" charset="-120"/>
                <a:cs typeface="Times New Roman"/>
              </a:rPr>
              <a:t>月</a:t>
            </a:r>
            <a:r>
              <a:rPr lang="en-US" altLang="zh-TW" sz="2500" kern="100" dirty="0">
                <a:latin typeface="微軟正黑體" panose="020B0604030504040204" pitchFamily="34" charset="-120"/>
                <a:ea typeface="微軟正黑體" panose="020B0604030504040204" pitchFamily="34" charset="-120"/>
                <a:cs typeface="Times New Roman"/>
              </a:rPr>
              <a:t>1</a:t>
            </a:r>
            <a:r>
              <a:rPr lang="zh-TW" altLang="zh-TW" sz="2500" kern="100" dirty="0">
                <a:latin typeface="微軟正黑體" panose="020B0604030504040204" pitchFamily="34" charset="-120"/>
                <a:ea typeface="微軟正黑體" panose="020B0604030504040204" pitchFamily="34" charset="-120"/>
                <a:cs typeface="Times New Roman"/>
              </a:rPr>
              <a:t>日</a:t>
            </a:r>
            <a:r>
              <a:rPr lang="zh-TW" altLang="en-US" sz="2500" kern="100" dirty="0">
                <a:latin typeface="微軟正黑體" panose="020B0604030504040204" pitchFamily="34" charset="-120"/>
                <a:ea typeface="微軟正黑體" panose="020B0604030504040204" pitchFamily="34" charset="-120"/>
                <a:cs typeface="Times New Roman"/>
              </a:rPr>
              <a:t>至</a:t>
            </a:r>
            <a:r>
              <a:rPr lang="en-US" altLang="zh-TW" sz="2500" kern="100" dirty="0">
                <a:latin typeface="微軟正黑體" panose="020B0604030504040204" pitchFamily="34" charset="-120"/>
                <a:ea typeface="微軟正黑體" panose="020B0604030504040204" pitchFamily="34" charset="-120"/>
                <a:cs typeface="Times New Roman"/>
              </a:rPr>
              <a:t>3</a:t>
            </a:r>
            <a:r>
              <a:rPr lang="zh-TW" altLang="zh-TW" sz="2500" kern="100" dirty="0">
                <a:latin typeface="微軟正黑體" panose="020B0604030504040204" pitchFamily="34" charset="-120"/>
                <a:ea typeface="微軟正黑體" panose="020B0604030504040204" pitchFamily="34" charset="-120"/>
                <a:cs typeface="Times New Roman"/>
              </a:rPr>
              <a:t>月</a:t>
            </a:r>
            <a:r>
              <a:rPr lang="en-US" altLang="zh-TW" sz="2500" kern="100" dirty="0">
                <a:latin typeface="微軟正黑體" panose="020B0604030504040204" pitchFamily="34" charset="-120"/>
                <a:ea typeface="微軟正黑體" panose="020B0604030504040204" pitchFamily="34" charset="-120"/>
                <a:cs typeface="Times New Roman"/>
              </a:rPr>
              <a:t>31</a:t>
            </a:r>
            <a:r>
              <a:rPr lang="zh-TW" altLang="zh-TW" sz="2500" kern="100" dirty="0">
                <a:latin typeface="微軟正黑體" panose="020B0604030504040204" pitchFamily="34" charset="-120"/>
                <a:ea typeface="微軟正黑體" panose="020B0604030504040204" pitchFamily="34" charset="-120"/>
                <a:cs typeface="Times New Roman"/>
              </a:rPr>
              <a:t>日</a:t>
            </a:r>
            <a:r>
              <a:rPr lang="zh-TW" altLang="en-US" sz="2500" kern="100" dirty="0">
                <a:latin typeface="微軟正黑體" panose="020B0604030504040204" pitchFamily="34" charset="-120"/>
                <a:ea typeface="微軟正黑體" panose="020B0604030504040204" pitchFamily="34" charset="-120"/>
                <a:cs typeface="Times New Roman"/>
              </a:rPr>
              <a:t>。</a:t>
            </a:r>
            <a:endParaRPr lang="en-US" altLang="zh-TW" sz="2500" kern="100" dirty="0">
              <a:latin typeface="微軟正黑體" panose="020B0604030504040204" pitchFamily="34" charset="-120"/>
              <a:ea typeface="微軟正黑體" panose="020B0604030504040204" pitchFamily="34" charset="-120"/>
              <a:cs typeface="Times New Roman"/>
            </a:endParaRPr>
          </a:p>
          <a:p>
            <a:pPr marL="914400" lvl="1" indent="-457200">
              <a:lnSpc>
                <a:spcPts val="2800"/>
              </a:lnSpc>
              <a:spcBef>
                <a:spcPts val="600"/>
              </a:spcBef>
              <a:buFont typeface="Wingdings" panose="05000000000000000000" pitchFamily="2" charset="2"/>
              <a:buChar char="u"/>
            </a:pPr>
            <a:r>
              <a:rPr lang="zh-TW" altLang="zh-TW" sz="2500" b="1" kern="100" dirty="0">
                <a:solidFill>
                  <a:srgbClr val="009999"/>
                </a:solidFill>
                <a:latin typeface="微軟正黑體" panose="020B0604030504040204" pitchFamily="34" charset="-120"/>
                <a:ea typeface="微軟正黑體" panose="020B0604030504040204" pitchFamily="34" charset="-120"/>
                <a:cs typeface="Times New Roman"/>
              </a:rPr>
              <a:t>受理範圍</a:t>
            </a:r>
            <a:r>
              <a:rPr lang="zh-TW" altLang="en-US" sz="2500" b="1" kern="100" dirty="0">
                <a:solidFill>
                  <a:srgbClr val="009999"/>
                </a:solidFill>
                <a:latin typeface="微軟正黑體" panose="020B0604030504040204" pitchFamily="34" charset="-120"/>
                <a:ea typeface="微軟正黑體" panose="020B0604030504040204" pitchFamily="34" charset="-120"/>
                <a:cs typeface="Times New Roman"/>
              </a:rPr>
              <a:t>：</a:t>
            </a:r>
            <a:r>
              <a:rPr lang="zh-TW" altLang="zh-TW" sz="2500" kern="100" dirty="0">
                <a:latin typeface="微軟正黑體" panose="020B0604030504040204" pitchFamily="34" charset="-120"/>
                <a:ea typeface="微軟正黑體" panose="020B0604030504040204" pitchFamily="34" charset="-120"/>
                <a:cs typeface="Times New Roman"/>
              </a:rPr>
              <a:t>前一年度各類產學合作案件</a:t>
            </a:r>
            <a:r>
              <a:rPr lang="en-US" altLang="zh-TW" sz="2500" kern="100" dirty="0">
                <a:latin typeface="微軟正黑體" panose="020B0604030504040204" pitchFamily="34" charset="-120"/>
                <a:ea typeface="微軟正黑體" panose="020B0604030504040204" pitchFamily="34" charset="-120"/>
                <a:cs typeface="Times New Roman"/>
              </a:rPr>
              <a:t>(</a:t>
            </a:r>
            <a:r>
              <a:rPr lang="zh-TW" altLang="zh-TW" sz="2500" kern="100" dirty="0">
                <a:latin typeface="微軟正黑體" panose="020B0604030504040204" pitchFamily="34" charset="-120"/>
                <a:ea typeface="微軟正黑體" panose="020B0604030504040204" pitchFamily="34" charset="-120"/>
                <a:cs typeface="Times New Roman"/>
              </a:rPr>
              <a:t>含一般產學合作計畫及專利</a:t>
            </a:r>
            <a:r>
              <a:rPr lang="en-US" altLang="zh-TW" sz="2500" kern="100" dirty="0">
                <a:latin typeface="微軟正黑體" panose="020B0604030504040204" pitchFamily="34" charset="-120"/>
                <a:ea typeface="微軟正黑體" panose="020B0604030504040204" pitchFamily="34" charset="-120"/>
                <a:cs typeface="Times New Roman"/>
              </a:rPr>
              <a:t>/</a:t>
            </a:r>
            <a:r>
              <a:rPr lang="zh-TW" altLang="zh-TW" sz="2500" kern="100" dirty="0">
                <a:latin typeface="微軟正黑體" panose="020B0604030504040204" pitchFamily="34" charset="-120"/>
                <a:ea typeface="微軟正黑體" panose="020B0604030504040204" pitchFamily="34" charset="-120"/>
                <a:cs typeface="Times New Roman"/>
              </a:rPr>
              <a:t>技轉</a:t>
            </a:r>
            <a:r>
              <a:rPr lang="en-US" altLang="zh-TW" sz="2500" kern="100" dirty="0">
                <a:latin typeface="微軟正黑體" panose="020B0604030504040204" pitchFamily="34" charset="-120"/>
                <a:ea typeface="微軟正黑體" panose="020B0604030504040204" pitchFamily="34" charset="-120"/>
                <a:cs typeface="Times New Roman"/>
              </a:rPr>
              <a:t>)</a:t>
            </a:r>
            <a:r>
              <a:rPr lang="zh-TW" altLang="en-US" sz="2500" kern="100" dirty="0">
                <a:latin typeface="微軟正黑體" panose="020B0604030504040204" pitchFamily="34" charset="-120"/>
                <a:ea typeface="微軟正黑體" panose="020B0604030504040204" pitchFamily="34" charset="-120"/>
                <a:cs typeface="Times New Roman"/>
              </a:rPr>
              <a:t>。</a:t>
            </a:r>
            <a:endParaRPr lang="en-US" altLang="zh-TW" sz="2500" kern="100" dirty="0">
              <a:latin typeface="微軟正黑體" panose="020B0604030504040204" pitchFamily="34" charset="-120"/>
              <a:ea typeface="微軟正黑體" panose="020B0604030504040204" pitchFamily="34" charset="-120"/>
              <a:cs typeface="Times New Roman"/>
            </a:endParaRPr>
          </a:p>
          <a:p>
            <a:pPr marL="914400" lvl="1" indent="-457200">
              <a:lnSpc>
                <a:spcPts val="2800"/>
              </a:lnSpc>
              <a:spcBef>
                <a:spcPct val="0"/>
              </a:spcBef>
              <a:buFont typeface="Wingdings" panose="05000000000000000000" pitchFamily="2" charset="2"/>
              <a:buChar char="u"/>
            </a:pPr>
            <a:r>
              <a:rPr lang="zh-TW" altLang="zh-TW" sz="2500" b="1" kern="100" dirty="0">
                <a:solidFill>
                  <a:srgbClr val="009999"/>
                </a:solidFill>
                <a:latin typeface="微軟正黑體" panose="020B0604030504040204" pitchFamily="34" charset="-120"/>
                <a:ea typeface="微軟正黑體" panose="020B0604030504040204" pitchFamily="34" charset="-120"/>
                <a:cs typeface="Times New Roman"/>
              </a:rPr>
              <a:t>獎項及獎額</a:t>
            </a:r>
            <a:endParaRPr lang="en-US" altLang="zh-TW" sz="2500" b="1" kern="100" dirty="0">
              <a:solidFill>
                <a:srgbClr val="009999"/>
              </a:solidFill>
              <a:latin typeface="微軟正黑體" panose="020B0604030504040204" pitchFamily="34" charset="-120"/>
              <a:ea typeface="微軟正黑體" panose="020B0604030504040204" pitchFamily="34" charset="-120"/>
              <a:cs typeface="Times New Roman"/>
            </a:endParaRPr>
          </a:p>
          <a:p>
            <a:pPr marL="1158875" lvl="2" indent="-244475">
              <a:lnSpc>
                <a:spcPts val="2800"/>
              </a:lnSpc>
              <a:spcBef>
                <a:spcPts val="300"/>
              </a:spcBef>
              <a:buFont typeface="Arial" panose="020B0604020202020204" pitchFamily="34" charset="0"/>
              <a:buChar char="•"/>
            </a:pPr>
            <a:r>
              <a:rPr lang="zh-TW" altLang="zh-TW" sz="2500" b="1" kern="100" dirty="0">
                <a:latin typeface="微軟正黑體" panose="020B0604030504040204" pitchFamily="34" charset="-120"/>
                <a:ea typeface="微軟正黑體" panose="020B0604030504040204" pitchFamily="34" charset="-120"/>
                <a:cs typeface="Times New Roman"/>
              </a:rPr>
              <a:t>特優獎</a:t>
            </a:r>
            <a:r>
              <a:rPr lang="zh-TW" altLang="en-US" sz="2500" b="1" kern="100" dirty="0">
                <a:latin typeface="微軟正黑體" panose="020B0604030504040204" pitchFamily="34" charset="-120"/>
                <a:ea typeface="微軟正黑體" panose="020B0604030504040204" pitchFamily="34" charset="-120"/>
                <a:cs typeface="Times New Roman"/>
              </a:rPr>
              <a:t>：</a:t>
            </a:r>
            <a:r>
              <a:rPr lang="en-US" altLang="zh-TW" sz="2500" kern="100" dirty="0">
                <a:latin typeface="微軟正黑體" panose="020B0604030504040204" pitchFamily="34" charset="-120"/>
                <a:ea typeface="微軟正黑體" panose="020B0604030504040204" pitchFamily="34" charset="-120"/>
                <a:cs typeface="Times New Roman"/>
              </a:rPr>
              <a:t>2</a:t>
            </a:r>
            <a:r>
              <a:rPr lang="zh-TW" altLang="zh-TW" sz="2500" kern="100" dirty="0">
                <a:latin typeface="微軟正黑體" panose="020B0604030504040204" pitchFamily="34" charset="-120"/>
                <a:ea typeface="微軟正黑體" panose="020B0604030504040204" pitchFamily="34" charset="-120"/>
                <a:cs typeface="Times New Roman"/>
              </a:rPr>
              <a:t>名，每名</a:t>
            </a:r>
            <a:r>
              <a:rPr lang="en-US" altLang="zh-TW" sz="2500" kern="100" dirty="0">
                <a:latin typeface="微軟正黑體" panose="020B0604030504040204" pitchFamily="34" charset="-120"/>
                <a:ea typeface="微軟正黑體" panose="020B0604030504040204" pitchFamily="34" charset="-120"/>
                <a:cs typeface="Times New Roman"/>
              </a:rPr>
              <a:t>2</a:t>
            </a:r>
            <a:r>
              <a:rPr lang="zh-TW" altLang="en-US" sz="2500" kern="100" dirty="0">
                <a:latin typeface="微軟正黑體" panose="020B0604030504040204" pitchFamily="34" charset="-120"/>
                <a:ea typeface="微軟正黑體" panose="020B0604030504040204" pitchFamily="34" charset="-120"/>
                <a:cs typeface="Times New Roman"/>
              </a:rPr>
              <a:t>萬</a:t>
            </a:r>
            <a:r>
              <a:rPr lang="zh-TW" altLang="zh-TW" sz="2500" kern="100" dirty="0">
                <a:latin typeface="微軟正黑體" panose="020B0604030504040204" pitchFamily="34" charset="-120"/>
                <a:ea typeface="微軟正黑體" panose="020B0604030504040204" pitchFamily="34" charset="-120"/>
                <a:cs typeface="Times New Roman"/>
              </a:rPr>
              <a:t>元，獎狀乙紙。</a:t>
            </a:r>
            <a:endParaRPr lang="en-US" altLang="zh-TW" sz="2500" kern="100" dirty="0">
              <a:latin typeface="微軟正黑體" panose="020B0604030504040204" pitchFamily="34" charset="-120"/>
              <a:ea typeface="微軟正黑體" panose="020B0604030504040204" pitchFamily="34" charset="-120"/>
              <a:cs typeface="Times New Roman"/>
            </a:endParaRPr>
          </a:p>
          <a:p>
            <a:pPr marL="1158875" lvl="2" indent="-244475">
              <a:lnSpc>
                <a:spcPts val="2800"/>
              </a:lnSpc>
              <a:spcBef>
                <a:spcPts val="300"/>
              </a:spcBef>
              <a:buFont typeface="Arial" panose="020B0604020202020204" pitchFamily="34" charset="0"/>
              <a:buChar char="•"/>
            </a:pPr>
            <a:r>
              <a:rPr lang="zh-TW" altLang="zh-TW" sz="2500" b="1" kern="100" dirty="0">
                <a:latin typeface="微軟正黑體" panose="020B0604030504040204" pitchFamily="34" charset="-120"/>
                <a:ea typeface="微軟正黑體" panose="020B0604030504040204" pitchFamily="34" charset="-120"/>
                <a:cs typeface="Times New Roman"/>
              </a:rPr>
              <a:t>優等獎</a:t>
            </a:r>
            <a:r>
              <a:rPr lang="zh-TW" altLang="en-US" sz="2500" b="1" kern="100" dirty="0">
                <a:latin typeface="微軟正黑體" panose="020B0604030504040204" pitchFamily="34" charset="-120"/>
                <a:ea typeface="微軟正黑體" panose="020B0604030504040204" pitchFamily="34" charset="-120"/>
                <a:cs typeface="Times New Roman"/>
              </a:rPr>
              <a:t>：</a:t>
            </a:r>
            <a:r>
              <a:rPr lang="en-US" altLang="zh-TW" sz="2500" kern="100" dirty="0">
                <a:latin typeface="微軟正黑體" panose="020B0604030504040204" pitchFamily="34" charset="-120"/>
                <a:ea typeface="微軟正黑體" panose="020B0604030504040204" pitchFamily="34" charset="-120"/>
                <a:cs typeface="Times New Roman"/>
              </a:rPr>
              <a:t>3</a:t>
            </a:r>
            <a:r>
              <a:rPr lang="zh-TW" altLang="zh-TW" sz="2500" kern="100" dirty="0">
                <a:latin typeface="微軟正黑體" panose="020B0604030504040204" pitchFamily="34" charset="-120"/>
                <a:ea typeface="微軟正黑體" panose="020B0604030504040204" pitchFamily="34" charset="-120"/>
                <a:cs typeface="Times New Roman"/>
              </a:rPr>
              <a:t>名，每名</a:t>
            </a:r>
            <a:r>
              <a:rPr lang="en-US" altLang="zh-TW" sz="2500" kern="100" dirty="0">
                <a:latin typeface="微軟正黑體" panose="020B0604030504040204" pitchFamily="34" charset="-120"/>
                <a:ea typeface="微軟正黑體" panose="020B0604030504040204" pitchFamily="34" charset="-120"/>
                <a:cs typeface="Times New Roman"/>
              </a:rPr>
              <a:t>1</a:t>
            </a:r>
            <a:r>
              <a:rPr lang="zh-TW" altLang="en-US" sz="2500" kern="100" dirty="0">
                <a:latin typeface="微軟正黑體" panose="020B0604030504040204" pitchFamily="34" charset="-120"/>
                <a:ea typeface="微軟正黑體" panose="020B0604030504040204" pitchFamily="34" charset="-120"/>
                <a:cs typeface="Times New Roman"/>
              </a:rPr>
              <a:t>萬</a:t>
            </a:r>
            <a:r>
              <a:rPr lang="zh-TW" altLang="zh-TW" sz="2500" kern="100" dirty="0">
                <a:latin typeface="微軟正黑體" panose="020B0604030504040204" pitchFamily="34" charset="-120"/>
                <a:ea typeface="微軟正黑體" panose="020B0604030504040204" pitchFamily="34" charset="-120"/>
                <a:cs typeface="Times New Roman"/>
              </a:rPr>
              <a:t>元，獎狀乙紙。</a:t>
            </a:r>
            <a:endParaRPr lang="en-US" altLang="zh-TW" sz="2500" kern="100" dirty="0">
              <a:latin typeface="微軟正黑體" panose="020B0604030504040204" pitchFamily="34" charset="-120"/>
              <a:ea typeface="微軟正黑體" panose="020B0604030504040204" pitchFamily="34" charset="-120"/>
              <a:cs typeface="Times New Roman"/>
            </a:endParaRPr>
          </a:p>
          <a:p>
            <a:pPr marL="1158875" lvl="2" indent="-244475">
              <a:lnSpc>
                <a:spcPts val="2800"/>
              </a:lnSpc>
              <a:spcBef>
                <a:spcPts val="300"/>
              </a:spcBef>
              <a:buFont typeface="Arial" panose="020B0604020202020204" pitchFamily="34" charset="0"/>
              <a:buChar char="•"/>
            </a:pPr>
            <a:r>
              <a:rPr lang="zh-TW" altLang="zh-TW" sz="2500" b="1" kern="100" dirty="0">
                <a:latin typeface="微軟正黑體" panose="020B0604030504040204" pitchFamily="34" charset="-120"/>
                <a:ea typeface="微軟正黑體" panose="020B0604030504040204" pitchFamily="34" charset="-120"/>
                <a:cs typeface="Times New Roman"/>
              </a:rPr>
              <a:t>優良獎</a:t>
            </a:r>
            <a:r>
              <a:rPr lang="zh-TW" altLang="en-US" sz="2500" b="1" kern="100" dirty="0">
                <a:latin typeface="微軟正黑體" panose="020B0604030504040204" pitchFamily="34" charset="-120"/>
                <a:ea typeface="微軟正黑體" panose="020B0604030504040204" pitchFamily="34" charset="-120"/>
                <a:cs typeface="Times New Roman"/>
              </a:rPr>
              <a:t>：</a:t>
            </a:r>
            <a:r>
              <a:rPr lang="en-US" altLang="zh-TW" sz="2500" kern="100" dirty="0">
                <a:latin typeface="微軟正黑體" panose="020B0604030504040204" pitchFamily="34" charset="-120"/>
                <a:ea typeface="微軟正黑體" panose="020B0604030504040204" pitchFamily="34" charset="-120"/>
                <a:cs typeface="Times New Roman"/>
              </a:rPr>
              <a:t>6</a:t>
            </a:r>
            <a:r>
              <a:rPr lang="zh-TW" altLang="zh-TW" sz="2500" kern="100" dirty="0">
                <a:latin typeface="微軟正黑體" panose="020B0604030504040204" pitchFamily="34" charset="-120"/>
                <a:ea typeface="微軟正黑體" panose="020B0604030504040204" pitchFamily="34" charset="-120"/>
                <a:cs typeface="Times New Roman"/>
              </a:rPr>
              <a:t>名，每名</a:t>
            </a:r>
            <a:r>
              <a:rPr lang="en-US" altLang="zh-TW" sz="2500" kern="100" dirty="0">
                <a:latin typeface="微軟正黑體" panose="020B0604030504040204" pitchFamily="34" charset="-120"/>
                <a:ea typeface="微軟正黑體" panose="020B0604030504040204" pitchFamily="34" charset="-120"/>
                <a:cs typeface="Times New Roman"/>
              </a:rPr>
              <a:t>5</a:t>
            </a:r>
            <a:r>
              <a:rPr lang="zh-TW" altLang="en-US" sz="2500" kern="100" dirty="0">
                <a:latin typeface="微軟正黑體" panose="020B0604030504040204" pitchFamily="34" charset="-120"/>
                <a:ea typeface="微軟正黑體" panose="020B0604030504040204" pitchFamily="34" charset="-120"/>
                <a:cs typeface="Times New Roman"/>
              </a:rPr>
              <a:t>千</a:t>
            </a:r>
            <a:r>
              <a:rPr lang="zh-TW" altLang="zh-TW" sz="2500" kern="100" dirty="0">
                <a:latin typeface="微軟正黑體" panose="020B0604030504040204" pitchFamily="34" charset="-120"/>
                <a:ea typeface="微軟正黑體" panose="020B0604030504040204" pitchFamily="34" charset="-120"/>
                <a:cs typeface="Times New Roman"/>
              </a:rPr>
              <a:t>元，獎狀乙紙。</a:t>
            </a:r>
            <a:endParaRPr lang="en-US" altLang="zh-TW" sz="2500" kern="100" dirty="0">
              <a:latin typeface="微軟正黑體" panose="020B0604030504040204" pitchFamily="34" charset="-120"/>
              <a:ea typeface="微軟正黑體" panose="020B0604030504040204" pitchFamily="34" charset="-120"/>
              <a:cs typeface="Times New Roman"/>
            </a:endParaRPr>
          </a:p>
          <a:p>
            <a:pPr marL="1158875" lvl="2" indent="-244475">
              <a:lnSpc>
                <a:spcPts val="2800"/>
              </a:lnSpc>
              <a:spcBef>
                <a:spcPts val="300"/>
              </a:spcBef>
              <a:buFont typeface="Arial" panose="020B0604020202020204" pitchFamily="34" charset="0"/>
              <a:buChar char="•"/>
            </a:pPr>
            <a:r>
              <a:rPr lang="zh-TW" altLang="en-US" sz="2500" b="1" kern="100" dirty="0">
                <a:effectLst/>
                <a:latin typeface="微軟正黑體" panose="020B0604030504040204" pitchFamily="34" charset="-120"/>
                <a:ea typeface="微軟正黑體" panose="020B0604030504040204" pitchFamily="34" charset="-120"/>
                <a:cs typeface="Times New Roman"/>
              </a:rPr>
              <a:t>佳作獎：</a:t>
            </a:r>
            <a:r>
              <a:rPr lang="zh-TW" altLang="en-US" sz="2500" kern="100" dirty="0">
                <a:effectLst/>
                <a:latin typeface="微軟正黑體" panose="020B0604030504040204" pitchFamily="34" charset="-120"/>
                <a:ea typeface="微軟正黑體" panose="020B0604030504040204" pitchFamily="34" charset="-120"/>
                <a:cs typeface="Times New Roman"/>
              </a:rPr>
              <a:t>若干名，每名頒予獎狀乙紙。</a:t>
            </a:r>
            <a:endParaRPr lang="zh-TW" altLang="en-US" dirty="0"/>
          </a:p>
        </p:txBody>
      </p:sp>
      <p:sp>
        <p:nvSpPr>
          <p:cNvPr id="10" name="TextBox 28">
            <a:extLst>
              <a:ext uri="{FF2B5EF4-FFF2-40B4-BE49-F238E27FC236}">
                <a16:creationId xmlns:a16="http://schemas.microsoft.com/office/drawing/2014/main" id="{E0680881-86F7-2CE1-CE06-ECFD496706CE}"/>
              </a:ext>
            </a:extLst>
          </p:cNvPr>
          <p:cNvSpPr txBox="1"/>
          <p:nvPr/>
        </p:nvSpPr>
        <p:spPr>
          <a:xfrm>
            <a:off x="7226561" y="5449809"/>
            <a:ext cx="3629828"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洽詢：產學與推廣教育中心</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Tree>
    <p:extLst>
      <p:ext uri="{BB962C8B-B14F-4D97-AF65-F5344CB8AC3E}">
        <p14:creationId xmlns:p14="http://schemas.microsoft.com/office/powerpoint/2010/main" val="2669710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17</a:t>
            </a:fld>
            <a:endParaRPr lang="en-US"/>
          </a:p>
        </p:txBody>
      </p:sp>
      <p:sp>
        <p:nvSpPr>
          <p:cNvPr id="3" name="Freeform 7">
            <a:extLst>
              <a:ext uri="{FF2B5EF4-FFF2-40B4-BE49-F238E27FC236}">
                <a16:creationId xmlns:a16="http://schemas.microsoft.com/office/drawing/2014/main" id="{217CE565-31C3-8BCC-E6EC-B0E8204011E6}"/>
              </a:ext>
            </a:extLst>
          </p:cNvPr>
          <p:cNvSpPr/>
          <p:nvPr/>
        </p:nvSpPr>
        <p:spPr>
          <a:xfrm>
            <a:off x="2100993" y="1343547"/>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22">
            <a:extLst>
              <a:ext uri="{FF2B5EF4-FFF2-40B4-BE49-F238E27FC236}">
                <a16:creationId xmlns:a16="http://schemas.microsoft.com/office/drawing/2014/main" id="{044D58F0-1FE8-729E-449A-E528AF172FDE}"/>
              </a:ext>
            </a:extLst>
          </p:cNvPr>
          <p:cNvSpPr/>
          <p:nvPr/>
        </p:nvSpPr>
        <p:spPr>
          <a:xfrm>
            <a:off x="5788457" y="1832401"/>
            <a:ext cx="6711084" cy="55258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6" name="TextBox 26">
            <a:extLst>
              <a:ext uri="{FF2B5EF4-FFF2-40B4-BE49-F238E27FC236}">
                <a16:creationId xmlns:a16="http://schemas.microsoft.com/office/drawing/2014/main" id="{8DDD13CA-D109-2660-F87B-67C22037CC43}"/>
              </a:ext>
            </a:extLst>
          </p:cNvPr>
          <p:cNvSpPr txBox="1"/>
          <p:nvPr/>
        </p:nvSpPr>
        <p:spPr>
          <a:xfrm>
            <a:off x="2008644" y="1343547"/>
            <a:ext cx="14178363"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獎補助項目</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八</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p>
        </p:txBody>
      </p:sp>
      <p:sp>
        <p:nvSpPr>
          <p:cNvPr id="13" name="TextBox 27">
            <a:extLst>
              <a:ext uri="{FF2B5EF4-FFF2-40B4-BE49-F238E27FC236}">
                <a16:creationId xmlns:a16="http://schemas.microsoft.com/office/drawing/2014/main" id="{70655861-B9CE-6C70-680A-E5B163873D76}"/>
              </a:ext>
            </a:extLst>
          </p:cNvPr>
          <p:cNvSpPr txBox="1"/>
          <p:nvPr/>
        </p:nvSpPr>
        <p:spPr>
          <a:xfrm>
            <a:off x="3681446" y="4327137"/>
            <a:ext cx="12063921" cy="738664"/>
          </a:xfrm>
          <a:prstGeom prst="rect">
            <a:avLst/>
          </a:prstGeom>
        </p:spPr>
        <p:txBody>
          <a:bodyPr wrap="square" lIns="0" tIns="0" rIns="0" bIns="0" rtlCol="0" anchor="t">
            <a:spAutoFit/>
          </a:bodyPr>
          <a:lstStyle/>
          <a:p>
            <a:pPr algn="l"/>
            <a:endParaRPr lang="en-US" sz="2400" kern="100" dirty="0">
              <a:latin typeface="DFKaiShu-SB-Estd-BF"/>
              <a:ea typeface="微軟正黑體" panose="020B0604030504040204" pitchFamily="34" charset="-120"/>
              <a:cs typeface="Times New Roman"/>
              <a:sym typeface="DM Sans Bold"/>
            </a:endParaRPr>
          </a:p>
          <a:p>
            <a:pPr algn="l"/>
            <a:endParaRPr lang="en-US" sz="2400" b="1" kern="100" dirty="0">
              <a:latin typeface="微軟正黑體" panose="020B0604030504040204" pitchFamily="34" charset="-120"/>
              <a:ea typeface="微軟正黑體" panose="020B0604030504040204" pitchFamily="34" charset="-120"/>
              <a:cs typeface="Times New Roman"/>
              <a:sym typeface="DM Sans Bold"/>
            </a:endParaRPr>
          </a:p>
        </p:txBody>
      </p:sp>
      <p:sp>
        <p:nvSpPr>
          <p:cNvPr id="14" name="TextBox 28">
            <a:extLst>
              <a:ext uri="{FF2B5EF4-FFF2-40B4-BE49-F238E27FC236}">
                <a16:creationId xmlns:a16="http://schemas.microsoft.com/office/drawing/2014/main" id="{0396D84D-C6E5-5B54-3E8A-883914F2B46B}"/>
              </a:ext>
            </a:extLst>
          </p:cNvPr>
          <p:cNvSpPr txBox="1"/>
          <p:nvPr/>
        </p:nvSpPr>
        <p:spPr>
          <a:xfrm>
            <a:off x="13315907" y="2707832"/>
            <a:ext cx="2429460"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洽詢：計畫管理組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15" name="Freeform 22">
            <a:extLst>
              <a:ext uri="{FF2B5EF4-FFF2-40B4-BE49-F238E27FC236}">
                <a16:creationId xmlns:a16="http://schemas.microsoft.com/office/drawing/2014/main" id="{F6192473-71D0-D313-EDA9-EA7E24FAD39C}"/>
              </a:ext>
            </a:extLst>
          </p:cNvPr>
          <p:cNvSpPr/>
          <p:nvPr/>
        </p:nvSpPr>
        <p:spPr>
          <a:xfrm>
            <a:off x="3429000" y="2589024"/>
            <a:ext cx="9070541" cy="17790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26">
            <a:extLst>
              <a:ext uri="{FF2B5EF4-FFF2-40B4-BE49-F238E27FC236}">
                <a16:creationId xmlns:a16="http://schemas.microsoft.com/office/drawing/2014/main" id="{C7DEC79F-CC74-2B99-1E85-863B7CD35F7D}"/>
              </a:ext>
            </a:extLst>
          </p:cNvPr>
          <p:cNvSpPr txBox="1"/>
          <p:nvPr/>
        </p:nvSpPr>
        <p:spPr>
          <a:xfrm>
            <a:off x="2366126" y="2679465"/>
            <a:ext cx="13867055" cy="3462486"/>
          </a:xfrm>
          <a:prstGeom prst="rect">
            <a:avLst/>
          </a:prstGeom>
        </p:spPr>
        <p:txBody>
          <a:bodyPr wrap="square" lIns="0" tIns="0" rIns="0" bIns="0" rtlCol="0" anchor="t">
            <a:spAutoFit/>
          </a:bodyPr>
          <a:lstStyle/>
          <a:p>
            <a:pPr marL="0" lvl="0" indent="0">
              <a:lnSpc>
                <a:spcPts val="3000"/>
              </a:lnSpc>
              <a:spcBef>
                <a:spcPct val="0"/>
              </a:spcBef>
            </a:pPr>
            <a:r>
              <a:rPr lang="zh-TW" altLang="en-US" sz="2900" b="1" dirty="0">
                <a:latin typeface="微軟正黑體" panose="020B0604030504040204" pitchFamily="34" charset="-120"/>
                <a:ea typeface="微軟正黑體" panose="020B0604030504040204" pitchFamily="34" charset="-120"/>
                <a:cs typeface="Carelia"/>
                <a:sym typeface="Carelia"/>
              </a:rPr>
              <a:t>十四、臺灣國立大學系統</a:t>
            </a:r>
            <a:r>
              <a:rPr lang="zh-TW" altLang="en-US" sz="2900" b="1" dirty="0">
                <a:latin typeface="微軟正黑體" panose="020B0604030504040204" pitchFamily="34" charset="-120"/>
                <a:ea typeface="微軟正黑體" panose="020B0604030504040204" pitchFamily="34" charset="-120"/>
              </a:rPr>
              <a:t>年輕學者創新性合作計畫</a:t>
            </a:r>
            <a:r>
              <a:rPr lang="en-US" altLang="zh-TW" sz="2900" b="1" dirty="0">
                <a:latin typeface="微軟正黑體" panose="020B0604030504040204" pitchFamily="34" charset="-120"/>
                <a:ea typeface="微軟正黑體" panose="020B0604030504040204" pitchFamily="34" charset="-120"/>
              </a:rPr>
              <a:t>(NUST)</a:t>
            </a:r>
          </a:p>
          <a:p>
            <a:pPr marL="1276350" lvl="3" indent="-342900">
              <a:lnSpc>
                <a:spcPts val="30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i="0" u="none" strike="noStrike" baseline="0" dirty="0">
                <a:latin typeface="微軟正黑體" panose="020B0604030504040204" pitchFamily="34" charset="-120"/>
                <a:ea typeface="微軟正黑體" panose="020B0604030504040204" pitchFamily="34" charset="-120"/>
              </a:rPr>
              <a:t>跨領域永續研究整合型計畫：臺灣國立大學系統年輕學者創新性合作計畫補助要點</a:t>
            </a:r>
            <a:endParaRPr lang="en-US" altLang="zh-TW" sz="2500" i="0" u="none" strike="noStrike" baseline="0" dirty="0">
              <a:latin typeface="微軟正黑體" panose="020B0604030504040204" pitchFamily="34" charset="-120"/>
              <a:ea typeface="微軟正黑體" panose="020B0604030504040204" pitchFamily="34" charset="-120"/>
            </a:endParaRPr>
          </a:p>
          <a:p>
            <a:pPr marL="1257300" lvl="2" indent="-342900">
              <a:lnSpc>
                <a:spcPts val="3000"/>
              </a:lnSpc>
              <a:buFont typeface="Wingdings" panose="05000000000000000000" pitchFamily="2" charset="2"/>
              <a:buChar char="u"/>
            </a:pPr>
            <a:r>
              <a:rPr lang="zh-TW" altLang="en-US" sz="2500" b="1" kern="100" dirty="0">
                <a:solidFill>
                  <a:srgbClr val="009999"/>
                </a:solidFill>
                <a:latin typeface="微軟正黑體" panose="020B0604030504040204" pitchFamily="34" charset="-120"/>
                <a:ea typeface="微軟正黑體" panose="020B0604030504040204" pitchFamily="34" charset="-120"/>
                <a:cs typeface="Times New Roman"/>
              </a:rPr>
              <a:t>申請資格：</a:t>
            </a:r>
            <a:endParaRPr lang="en-US" altLang="zh-TW" sz="2500" b="1" kern="100" dirty="0">
              <a:solidFill>
                <a:srgbClr val="009999"/>
              </a:solidFill>
              <a:latin typeface="微軟正黑體" panose="020B0604030504040204" pitchFamily="34" charset="-120"/>
              <a:ea typeface="微軟正黑體" panose="020B0604030504040204" pitchFamily="34" charset="-120"/>
              <a:cs typeface="Times New Roman"/>
            </a:endParaRPr>
          </a:p>
          <a:p>
            <a:pPr marL="1638300" lvl="2" indent="-342900">
              <a:lnSpc>
                <a:spcPts val="3000"/>
              </a:lnSpc>
              <a:buFont typeface="Arial" panose="020B0604020202020204" pitchFamily="34" charset="0"/>
              <a:buChar char="•"/>
            </a:pPr>
            <a:r>
              <a:rPr lang="zh-TW" altLang="en-US" sz="2500" b="0" i="0" u="none" strike="noStrike" baseline="0" dirty="0">
                <a:latin typeface="微軟正黑體" panose="020B0604030504040204" pitchFamily="34" charset="-120"/>
                <a:ea typeface="微軟正黑體" panose="020B0604030504040204" pitchFamily="34" charset="-120"/>
              </a:rPr>
              <a:t>本系統</a:t>
            </a:r>
            <a:r>
              <a:rPr lang="zh-TW" altLang="en-US" sz="2500" dirty="0">
                <a:latin typeface="微軟正黑體" panose="020B0604030504040204" pitchFamily="34" charset="-120"/>
                <a:ea typeface="微軟正黑體" panose="020B0604030504040204" pitchFamily="34" charset="-120"/>
              </a:rPr>
              <a:t>成員校</a:t>
            </a:r>
            <a:r>
              <a:rPr lang="zh-TW" altLang="en-US" sz="2500" b="0" i="0" u="none" strike="noStrike" baseline="0" dirty="0">
                <a:latin typeface="微軟正黑體" panose="020B0604030504040204" pitchFamily="34" charset="-120"/>
                <a:ea typeface="微軟正黑體" panose="020B0604030504040204" pitchFamily="34" charset="-120"/>
              </a:rPr>
              <a:t>參與計畫人員限系統成員校專任、專案教研人員。</a:t>
            </a:r>
            <a:endParaRPr lang="en-US" altLang="zh-TW" sz="2500" b="0" i="0" u="none" strike="noStrike" baseline="0" dirty="0">
              <a:latin typeface="微軟正黑體" panose="020B0604030504040204" pitchFamily="34" charset="-120"/>
              <a:ea typeface="微軟正黑體" panose="020B0604030504040204" pitchFamily="34" charset="-120"/>
            </a:endParaRPr>
          </a:p>
          <a:p>
            <a:pPr marL="1638300" lvl="2" indent="-342900">
              <a:lnSpc>
                <a:spcPts val="3000"/>
              </a:lnSpc>
              <a:buFont typeface="Arial" panose="020B0604020202020204" pitchFamily="34" charset="0"/>
              <a:buChar char="•"/>
            </a:pPr>
            <a:r>
              <a:rPr lang="zh-TW" altLang="en-US" sz="2500" b="0" i="0" u="none" strike="noStrike" baseline="0" dirty="0">
                <a:latin typeface="微軟正黑體" panose="020B0604030504040204" pitchFamily="34" charset="-120"/>
                <a:ea typeface="微軟正黑體" panose="020B0604030504040204" pitchFamily="34" charset="-120"/>
              </a:rPr>
              <a:t>至少三個系統成員學校教研人員組成研究團隊，成員中至少一位 </a:t>
            </a:r>
            <a:r>
              <a:rPr lang="en-US" altLang="zh-TW" sz="2500" b="0" i="0" u="none" strike="noStrike" baseline="0" dirty="0">
                <a:latin typeface="微軟正黑體" panose="020B0604030504040204" pitchFamily="34" charset="-120"/>
                <a:ea typeface="微軟正黑體" panose="020B0604030504040204" pitchFamily="34" charset="-120"/>
              </a:rPr>
              <a:t>45 </a:t>
            </a:r>
            <a:r>
              <a:rPr lang="zh-TW" altLang="en-US" sz="2500" b="0" i="0" u="none" strike="noStrike" baseline="0" dirty="0">
                <a:latin typeface="微軟正黑體" panose="020B0604030504040204" pitchFamily="34" charset="-120"/>
                <a:ea typeface="微軟正黑體" panose="020B0604030504040204" pitchFamily="34" charset="-120"/>
              </a:rPr>
              <a:t>歲以下即可，計畫主持人須為專任教師。</a:t>
            </a:r>
            <a:endParaRPr lang="en-US" altLang="zh-TW" sz="2500" b="0" i="0" u="none" strike="noStrike" baseline="0" dirty="0">
              <a:latin typeface="微軟正黑體" panose="020B0604030504040204" pitchFamily="34" charset="-120"/>
              <a:ea typeface="微軟正黑體" panose="020B0604030504040204" pitchFamily="34" charset="-120"/>
            </a:endParaRPr>
          </a:p>
          <a:p>
            <a:pPr marL="1638300" lvl="2" indent="-342900">
              <a:lnSpc>
                <a:spcPts val="3000"/>
              </a:lnSpc>
              <a:buFont typeface="Arial" panose="020B0604020202020204" pitchFamily="34" charset="0"/>
              <a:buChar char="•"/>
            </a:pPr>
            <a:r>
              <a:rPr lang="zh-TW" altLang="en-US" sz="2500" b="0" i="0" u="none" strike="noStrike" baseline="0" dirty="0">
                <a:latin typeface="微軟正黑體" panose="020B0604030504040204" pitchFamily="34" charset="-120"/>
                <a:ea typeface="微軟正黑體" panose="020B0604030504040204" pitchFamily="34" charset="-120"/>
              </a:rPr>
              <a:t>曾獲補助者，如再次提出申請，須併同計畫申請書檢附相關成果佐證。</a:t>
            </a:r>
            <a:endParaRPr lang="en-US" altLang="zh-TW" sz="2500" b="0" i="0" u="none" strike="noStrike" baseline="0" dirty="0">
              <a:latin typeface="微軟正黑體" panose="020B0604030504040204" pitchFamily="34" charset="-120"/>
              <a:ea typeface="微軟正黑體" panose="020B0604030504040204" pitchFamily="34" charset="-120"/>
            </a:endParaRPr>
          </a:p>
          <a:p>
            <a:pPr marL="1257300" lvl="2" indent="-342900">
              <a:lnSpc>
                <a:spcPts val="3000"/>
              </a:lnSpc>
              <a:buFont typeface="Wingdings" panose="05000000000000000000" pitchFamily="2" charset="2"/>
              <a:buChar char="u"/>
            </a:pPr>
            <a:r>
              <a:rPr lang="zh-TW" altLang="en-US" sz="2500" b="1" kern="100" dirty="0">
                <a:solidFill>
                  <a:srgbClr val="009999"/>
                </a:solidFill>
                <a:latin typeface="微軟正黑體" panose="020B0604030504040204" pitchFamily="34" charset="-120"/>
                <a:ea typeface="微軟正黑體" panose="020B0604030504040204" pitchFamily="34" charset="-120"/>
                <a:cs typeface="Times New Roman"/>
              </a:rPr>
              <a:t>申請期限：</a:t>
            </a:r>
            <a:r>
              <a:rPr lang="zh-TW" altLang="en-US" sz="2500" b="0" i="0" u="none" strike="noStrike" baseline="0" dirty="0">
                <a:latin typeface="微軟正黑體" panose="020B0604030504040204" pitchFamily="34" charset="-120"/>
                <a:ea typeface="微軟正黑體" panose="020B0604030504040204" pitchFamily="34" charset="-120"/>
              </a:rPr>
              <a:t>各補助案申請依每年公告日為準。</a:t>
            </a:r>
            <a:endParaRPr lang="zh-TW" altLang="en-US" sz="2500" dirty="0">
              <a:latin typeface="微軟正黑體" panose="020B0604030504040204" pitchFamily="34" charset="-120"/>
              <a:ea typeface="微軟正黑體" panose="020B0604030504040204" pitchFamily="34" charset="-120"/>
            </a:endParaRPr>
          </a:p>
          <a:p>
            <a:pPr marL="0" lvl="0" indent="0">
              <a:lnSpc>
                <a:spcPts val="3000"/>
              </a:lnSpc>
              <a:spcBef>
                <a:spcPct val="0"/>
              </a:spcBef>
            </a:pPr>
            <a:endParaRPr lang="en-US" altLang="zh-TW" sz="2900" b="1" dirty="0">
              <a:latin typeface="微軟正黑體" panose="020B0604030504040204" pitchFamily="34" charset="-120"/>
              <a:ea typeface="微軟正黑體" panose="020B0604030504040204" pitchFamily="34" charset="-120"/>
              <a:sym typeface="Carelia"/>
            </a:endParaRPr>
          </a:p>
        </p:txBody>
      </p:sp>
      <p:sp>
        <p:nvSpPr>
          <p:cNvPr id="17" name="TextBox 28">
            <a:extLst>
              <a:ext uri="{FF2B5EF4-FFF2-40B4-BE49-F238E27FC236}">
                <a16:creationId xmlns:a16="http://schemas.microsoft.com/office/drawing/2014/main" id="{F7288942-B75F-8A69-FF95-061529FED871}"/>
              </a:ext>
            </a:extLst>
          </p:cNvPr>
          <p:cNvSpPr txBox="1"/>
          <p:nvPr/>
        </p:nvSpPr>
        <p:spPr>
          <a:xfrm>
            <a:off x="11568626" y="6001041"/>
            <a:ext cx="2476605"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洽詢：研發企劃組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18" name="Freeform 22">
            <a:extLst>
              <a:ext uri="{FF2B5EF4-FFF2-40B4-BE49-F238E27FC236}">
                <a16:creationId xmlns:a16="http://schemas.microsoft.com/office/drawing/2014/main" id="{1DFA32FD-889E-6AC3-0461-9CE0BF0032B0}"/>
              </a:ext>
            </a:extLst>
          </p:cNvPr>
          <p:cNvSpPr/>
          <p:nvPr/>
        </p:nvSpPr>
        <p:spPr>
          <a:xfrm>
            <a:off x="3276601" y="6094950"/>
            <a:ext cx="7562867" cy="281712"/>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TextBox 26">
            <a:extLst>
              <a:ext uri="{FF2B5EF4-FFF2-40B4-BE49-F238E27FC236}">
                <a16:creationId xmlns:a16="http://schemas.microsoft.com/office/drawing/2014/main" id="{7F7099A2-EB51-6B04-0C57-756BD9FA46AD}"/>
              </a:ext>
            </a:extLst>
          </p:cNvPr>
          <p:cNvSpPr txBox="1"/>
          <p:nvPr/>
        </p:nvSpPr>
        <p:spPr>
          <a:xfrm>
            <a:off x="2366126" y="5912952"/>
            <a:ext cx="13820881" cy="3141886"/>
          </a:xfrm>
          <a:prstGeom prst="rect">
            <a:avLst/>
          </a:prstGeom>
        </p:spPr>
        <p:txBody>
          <a:bodyPr wrap="square" lIns="0" tIns="0" rIns="0" bIns="0" rtlCol="0" anchor="t">
            <a:spAutoFit/>
          </a:bodyPr>
          <a:lstStyle/>
          <a:p>
            <a:pPr>
              <a:lnSpc>
                <a:spcPts val="3500"/>
              </a:lnSpc>
              <a:spcBef>
                <a:spcPct val="0"/>
              </a:spcBef>
            </a:pPr>
            <a:r>
              <a:rPr lang="zh-TW" altLang="en-US" sz="2900" b="1" dirty="0">
                <a:latin typeface="微軟正黑體" panose="020B0604030504040204" pitchFamily="34" charset="-120"/>
                <a:ea typeface="微軟正黑體" panose="020B0604030504040204" pitchFamily="34" charset="-120"/>
                <a:sym typeface="DM Sans Bold"/>
              </a:rPr>
              <a:t>十五、</a:t>
            </a:r>
            <a:r>
              <a:rPr lang="zh-TW" altLang="en-US" sz="2900" b="1" dirty="0">
                <a:solidFill>
                  <a:srgbClr val="01070A"/>
                </a:solidFill>
                <a:latin typeface="微軟正黑體" panose="020B0604030504040204" pitchFamily="34" charset="-120"/>
                <a:ea typeface="微軟正黑體" panose="020B0604030504040204" pitchFamily="34" charset="-120"/>
                <a:cs typeface="Carelia"/>
                <a:sym typeface="Carelia"/>
              </a:rPr>
              <a:t>臺灣國立大學系統學生實驗室交換</a:t>
            </a:r>
            <a:r>
              <a:rPr lang="en-US" altLang="zh-TW" sz="2900" b="1" dirty="0">
                <a:solidFill>
                  <a:srgbClr val="01070A"/>
                </a:solidFill>
                <a:latin typeface="微軟正黑體" panose="020B0604030504040204" pitchFamily="34" charset="-120"/>
                <a:ea typeface="微軟正黑體" panose="020B0604030504040204" pitchFamily="34" charset="-120"/>
                <a:cs typeface="Carelia"/>
                <a:sym typeface="Carelia"/>
              </a:rPr>
              <a:t>(NUST)</a:t>
            </a:r>
            <a:endParaRPr lang="en-US" altLang="zh-TW" sz="2900" b="1" dirty="0">
              <a:latin typeface="微軟正黑體" panose="020B0604030504040204" pitchFamily="34" charset="-120"/>
              <a:ea typeface="微軟正黑體" panose="020B0604030504040204" pitchFamily="34" charset="-120"/>
              <a:sym typeface="DM Sans Bold"/>
            </a:endParaRPr>
          </a:p>
          <a:p>
            <a:pPr marL="1257300" lvl="2" indent="-342900">
              <a:lnSpc>
                <a:spcPts val="30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臺灣國立大學系統學生實驗室交換獎勵要點</a:t>
            </a:r>
            <a:endParaRPr lang="en-US" altLang="zh-TW" sz="2500" b="1" dirty="0">
              <a:latin typeface="微軟正黑體" panose="020B0604030504040204" pitchFamily="34" charset="-120"/>
              <a:ea typeface="微軟正黑體" panose="020B0604030504040204" pitchFamily="34" charset="-120"/>
            </a:endParaRPr>
          </a:p>
          <a:p>
            <a:pPr marL="1257300" lvl="2" indent="-342900">
              <a:lnSpc>
                <a:spcPts val="3000"/>
              </a:lnSpc>
              <a:buFont typeface="Wingdings" panose="05000000000000000000" pitchFamily="2" charset="2"/>
              <a:buChar char="u"/>
            </a:pPr>
            <a:r>
              <a:rPr lang="zh-TW" altLang="en-US"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實施方式：</a:t>
            </a:r>
            <a:r>
              <a:rPr lang="zh-TW" altLang="en-US" sz="2400" dirty="0">
                <a:latin typeface="微軟正黑體" panose="020B0604030504040204" pitchFamily="34" charset="-120"/>
                <a:ea typeface="微軟正黑體" panose="020B0604030504040204" pitchFamily="34" charset="-120"/>
              </a:rPr>
              <a:t>學生跨校進入其他成員校的教師實驗室學習研究</a:t>
            </a:r>
            <a:r>
              <a:rPr lang="en-US" altLang="zh-TW" sz="2400" dirty="0">
                <a:latin typeface="微軟正黑體" panose="020B0604030504040204" pitchFamily="34" charset="-120"/>
                <a:ea typeface="微軟正黑體" panose="020B0604030504040204" pitchFamily="34" charset="-120"/>
              </a:rPr>
              <a:t>2</a:t>
            </a:r>
            <a:r>
              <a:rPr lang="zh-TW" altLang="en-US" sz="2400" dirty="0">
                <a:latin typeface="微軟正黑體" panose="020B0604030504040204" pitchFamily="34" charset="-120"/>
                <a:ea typeface="微軟正黑體" panose="020B0604030504040204" pitchFamily="34" charset="-120"/>
              </a:rPr>
              <a:t>至</a:t>
            </a:r>
            <a:r>
              <a:rPr lang="en-US" altLang="zh-TW" sz="2400" dirty="0">
                <a:latin typeface="微軟正黑體" panose="020B0604030504040204" pitchFamily="34" charset="-120"/>
                <a:ea typeface="微軟正黑體" panose="020B0604030504040204" pitchFamily="34" charset="-120"/>
              </a:rPr>
              <a:t>6</a:t>
            </a:r>
            <a:r>
              <a:rPr lang="zh-TW" altLang="en-US" sz="2400" dirty="0">
                <a:latin typeface="微軟正黑體" panose="020B0604030504040204" pitchFamily="34" charset="-120"/>
                <a:ea typeface="微軟正黑體" panose="020B0604030504040204" pitchFamily="34" charset="-120"/>
              </a:rPr>
              <a:t>個月。</a:t>
            </a:r>
            <a:endParaRPr lang="en-US" altLang="zh-TW" sz="2500" b="1" dirty="0">
              <a:solidFill>
                <a:srgbClr val="009999"/>
              </a:solidFill>
              <a:latin typeface="微軟正黑體" panose="020B0604030504040204" pitchFamily="34" charset="-120"/>
              <a:ea typeface="微軟正黑體" panose="020B0604030504040204" pitchFamily="34" charset="-120"/>
            </a:endParaRPr>
          </a:p>
          <a:p>
            <a:pPr marL="1257300" lvl="3" indent="-342900">
              <a:lnSpc>
                <a:spcPts val="3000"/>
              </a:lnSpc>
              <a:buFont typeface="Wingdings" panose="05000000000000000000" pitchFamily="2" charset="2"/>
              <a:buChar char="u"/>
            </a:pPr>
            <a:r>
              <a:rPr lang="zh-TW" altLang="en-US"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sym typeface="Wingdings" panose="05000000000000000000" pitchFamily="2" charset="2"/>
              </a:rPr>
              <a:t>徵件期間：</a:t>
            </a:r>
            <a:r>
              <a:rPr lang="zh-TW" altLang="en-US" sz="2500" dirty="0">
                <a:latin typeface="微軟正黑體" panose="020B0604030504040204" pitchFamily="34" charset="-120"/>
                <a:ea typeface="微軟正黑體" panose="020B0604030504040204" pitchFamily="34" charset="-120"/>
              </a:rPr>
              <a:t>依臺灣國立大學系統公告時程為主。</a:t>
            </a:r>
            <a:endParaRPr lang="en-US" altLang="zh-TW" sz="2500" dirty="0">
              <a:latin typeface="微軟正黑體" panose="020B0604030504040204" pitchFamily="34" charset="-120"/>
              <a:ea typeface="微軟正黑體" panose="020B0604030504040204" pitchFamily="34" charset="-120"/>
            </a:endParaRPr>
          </a:p>
          <a:p>
            <a:pPr marL="1257300" lvl="3" indent="-342900">
              <a:lnSpc>
                <a:spcPts val="3000"/>
              </a:lnSpc>
              <a:buFont typeface="Wingdings" panose="05000000000000000000" pitchFamily="2" charset="2"/>
              <a:buChar char="u"/>
            </a:pPr>
            <a:r>
              <a:rPr lang="zh-TW" altLang="en-US"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獎勵：</a:t>
            </a:r>
            <a:endParaRPr lang="en-US" altLang="zh-TW" sz="24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1714500" lvl="3" indent="-342900">
              <a:lnSpc>
                <a:spcPts val="3000"/>
              </a:lnSpc>
              <a:buFont typeface="Arial" panose="020B0604020202020204" pitchFamily="34" charset="0"/>
              <a:buChar char="•"/>
            </a:pPr>
            <a:r>
              <a:rPr lang="zh-TW" altLang="en-US" sz="2400" dirty="0">
                <a:latin typeface="微軟正黑體" panose="020B0604030504040204" pitchFamily="34" charset="-120"/>
                <a:ea typeface="微軟正黑體" panose="020B0604030504040204" pitchFamily="34" charset="-120"/>
              </a:rPr>
              <a:t> </a:t>
            </a:r>
            <a:r>
              <a:rPr lang="zh-TW" altLang="en-US" sz="2400" dirty="0">
                <a:latin typeface="微軟正黑體" panose="020B0604030504040204" pitchFamily="34" charset="-120"/>
                <a:ea typeface="微軟正黑體" panose="020B0604030504040204" pitchFamily="34" charset="-120"/>
                <a:sym typeface="Wingdings" panose="05000000000000000000" pitchFamily="2" charset="2"/>
              </a:rPr>
              <a:t>本校學生：</a:t>
            </a:r>
            <a:r>
              <a:rPr lang="zh-TW" altLang="en-US" sz="2400" dirty="0">
                <a:latin typeface="微軟正黑體" panose="020B0604030504040204" pitchFamily="34" charset="-120"/>
                <a:ea typeface="微軟正黑體" panose="020B0604030504040204" pitchFamily="34" charset="-120"/>
              </a:rPr>
              <a:t>每人獎學金至多新臺幣</a:t>
            </a: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萬元。</a:t>
            </a:r>
            <a:endParaRPr lang="en-US" altLang="zh-TW" sz="2400" dirty="0">
              <a:latin typeface="微軟正黑體" panose="020B0604030504040204" pitchFamily="34" charset="-120"/>
              <a:ea typeface="微軟正黑體" panose="020B0604030504040204" pitchFamily="34" charset="-120"/>
            </a:endParaRPr>
          </a:p>
          <a:p>
            <a:pPr marL="1714500" lvl="3" indent="-342900">
              <a:lnSpc>
                <a:spcPts val="3000"/>
              </a:lnSpc>
              <a:buFont typeface="Arial" panose="020B0604020202020204" pitchFamily="34" charset="0"/>
              <a:buChar char="•"/>
            </a:pPr>
            <a:r>
              <a:rPr lang="zh-TW" altLang="en-US" sz="2400" dirty="0">
                <a:latin typeface="微軟正黑體" panose="020B0604030504040204" pitchFamily="34" charset="-120"/>
                <a:ea typeface="微軟正黑體" panose="020B0604030504040204" pitchFamily="34" charset="-120"/>
                <a:sym typeface="Wingdings" panose="05000000000000000000" pitchFamily="2" charset="2"/>
              </a:rPr>
              <a:t> </a:t>
            </a:r>
            <a:r>
              <a:rPr lang="zh-TW" altLang="en-US" sz="2400" dirty="0">
                <a:latin typeface="微軟正黑體" panose="020B0604030504040204" pitchFamily="34" charset="-120"/>
                <a:ea typeface="微軟正黑體" panose="020B0604030504040204" pitchFamily="34" charset="-120"/>
              </a:rPr>
              <a:t>本校受訪教師：每人業務費至多新臺幣</a:t>
            </a:r>
            <a:r>
              <a:rPr lang="en-US" altLang="zh-TW" sz="2400" dirty="0">
                <a:latin typeface="微軟正黑體" panose="020B0604030504040204" pitchFamily="34" charset="-120"/>
                <a:ea typeface="微軟正黑體" panose="020B0604030504040204" pitchFamily="34" charset="-120"/>
              </a:rPr>
              <a:t>3</a:t>
            </a:r>
            <a:r>
              <a:rPr lang="zh-TW" altLang="en-US" sz="2400" dirty="0">
                <a:latin typeface="微軟正黑體" panose="020B0604030504040204" pitchFamily="34" charset="-120"/>
                <a:ea typeface="微軟正黑體" panose="020B0604030504040204" pitchFamily="34" charset="-120"/>
              </a:rPr>
              <a:t>萬元。</a:t>
            </a:r>
            <a:endParaRPr lang="en-US" altLang="zh-TW" sz="2400" dirty="0">
              <a:latin typeface="微軟正黑體" panose="020B0604030504040204" pitchFamily="34" charset="-120"/>
              <a:ea typeface="微軟正黑體" panose="020B0604030504040204" pitchFamily="34" charset="-120"/>
            </a:endParaRPr>
          </a:p>
          <a:p>
            <a:pPr marL="1257300" lvl="2" indent="-342900">
              <a:lnSpc>
                <a:spcPts val="30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sym typeface="DM Sans Bold"/>
              </a:rPr>
              <a:t>徵件期間：</a:t>
            </a:r>
            <a:r>
              <a:rPr lang="zh-TW" altLang="en-US" sz="2400" dirty="0">
                <a:latin typeface="微軟正黑體" panose="020B0604030504040204" pitchFamily="34" charset="-120"/>
                <a:ea typeface="微軟正黑體" panose="020B0604030504040204" pitchFamily="34" charset="-120"/>
                <a:sym typeface="Wingdings" panose="05000000000000000000" pitchFamily="2" charset="2"/>
              </a:rPr>
              <a:t>約每年</a:t>
            </a:r>
            <a:r>
              <a:rPr lang="en-US" altLang="zh-TW" sz="2400" dirty="0">
                <a:latin typeface="微軟正黑體" panose="020B0604030504040204" pitchFamily="34" charset="-120"/>
                <a:ea typeface="微軟正黑體" panose="020B0604030504040204" pitchFamily="34" charset="-120"/>
                <a:sym typeface="Wingdings" panose="05000000000000000000" pitchFamily="2" charset="2"/>
              </a:rPr>
              <a:t>2-3</a:t>
            </a:r>
            <a:r>
              <a:rPr lang="zh-TW" altLang="en-US" sz="2400" dirty="0">
                <a:latin typeface="微軟正黑體" panose="020B0604030504040204" pitchFamily="34" charset="-120"/>
                <a:ea typeface="微軟正黑體" panose="020B0604030504040204" pitchFamily="34" charset="-120"/>
                <a:sym typeface="Wingdings" panose="05000000000000000000" pitchFamily="2" charset="2"/>
              </a:rPr>
              <a:t>月。</a:t>
            </a:r>
            <a:endParaRPr lang="zh-TW" altLang="en-US" sz="2500" b="1" dirty="0">
              <a:latin typeface="微軟正黑體" panose="020B0604030504040204" pitchFamily="34" charset="-120"/>
              <a:ea typeface="微軟正黑體" panose="020B0604030504040204" pitchFamily="34" charset="-120"/>
              <a:sym typeface="DM Sans Bold"/>
            </a:endParaRPr>
          </a:p>
        </p:txBody>
      </p:sp>
    </p:spTree>
    <p:extLst>
      <p:ext uri="{BB962C8B-B14F-4D97-AF65-F5344CB8AC3E}">
        <p14:creationId xmlns:p14="http://schemas.microsoft.com/office/powerpoint/2010/main" val="2515350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18</a:t>
            </a:fld>
            <a:endParaRPr lang="en-US"/>
          </a:p>
        </p:txBody>
      </p:sp>
      <p:sp>
        <p:nvSpPr>
          <p:cNvPr id="3" name="Freeform 7">
            <a:extLst>
              <a:ext uri="{FF2B5EF4-FFF2-40B4-BE49-F238E27FC236}">
                <a16:creationId xmlns:a16="http://schemas.microsoft.com/office/drawing/2014/main" id="{217CE565-31C3-8BCC-E6EC-B0E8204011E6}"/>
              </a:ext>
            </a:extLst>
          </p:cNvPr>
          <p:cNvSpPr/>
          <p:nvPr/>
        </p:nvSpPr>
        <p:spPr>
          <a:xfrm>
            <a:off x="2054818" y="1333524"/>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TextBox 28">
            <a:extLst>
              <a:ext uri="{FF2B5EF4-FFF2-40B4-BE49-F238E27FC236}">
                <a16:creationId xmlns:a16="http://schemas.microsoft.com/office/drawing/2014/main" id="{B88EB9F3-DCF6-560B-9DC9-8C56900A077E}"/>
              </a:ext>
            </a:extLst>
          </p:cNvPr>
          <p:cNvSpPr txBox="1"/>
          <p:nvPr/>
        </p:nvSpPr>
        <p:spPr>
          <a:xfrm>
            <a:off x="2531442" y="8753095"/>
            <a:ext cx="2538226"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洽詢：研發企劃組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8" name="Freeform 22">
            <a:extLst>
              <a:ext uri="{FF2B5EF4-FFF2-40B4-BE49-F238E27FC236}">
                <a16:creationId xmlns:a16="http://schemas.microsoft.com/office/drawing/2014/main" id="{82F63C04-FD6C-C434-09EE-167C889EAA2B}"/>
              </a:ext>
            </a:extLst>
          </p:cNvPr>
          <p:cNvSpPr/>
          <p:nvPr/>
        </p:nvSpPr>
        <p:spPr>
          <a:xfrm>
            <a:off x="3800555" y="2577359"/>
            <a:ext cx="5297270" cy="41730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22">
            <a:extLst>
              <a:ext uri="{FF2B5EF4-FFF2-40B4-BE49-F238E27FC236}">
                <a16:creationId xmlns:a16="http://schemas.microsoft.com/office/drawing/2014/main" id="{D8A0F433-07A7-8196-C8F1-AA658AD0CFAE}"/>
              </a:ext>
            </a:extLst>
          </p:cNvPr>
          <p:cNvSpPr/>
          <p:nvPr/>
        </p:nvSpPr>
        <p:spPr>
          <a:xfrm>
            <a:off x="6266765" y="1804848"/>
            <a:ext cx="6711084" cy="55258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6" name="TextBox 26">
            <a:extLst>
              <a:ext uri="{FF2B5EF4-FFF2-40B4-BE49-F238E27FC236}">
                <a16:creationId xmlns:a16="http://schemas.microsoft.com/office/drawing/2014/main" id="{7A15BBBD-EBE3-CEE4-CFD6-4ECFFF244860}"/>
              </a:ext>
            </a:extLst>
          </p:cNvPr>
          <p:cNvSpPr txBox="1"/>
          <p:nvPr/>
        </p:nvSpPr>
        <p:spPr>
          <a:xfrm>
            <a:off x="2008644" y="1343547"/>
            <a:ext cx="14178363"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獎補助項目</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九</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p>
        </p:txBody>
      </p:sp>
      <p:sp>
        <p:nvSpPr>
          <p:cNvPr id="10" name="Freeform 22">
            <a:extLst>
              <a:ext uri="{FF2B5EF4-FFF2-40B4-BE49-F238E27FC236}">
                <a16:creationId xmlns:a16="http://schemas.microsoft.com/office/drawing/2014/main" id="{B49AF9CE-0BE9-6DC9-1503-C79D987A85D9}"/>
              </a:ext>
            </a:extLst>
          </p:cNvPr>
          <p:cNvSpPr/>
          <p:nvPr/>
        </p:nvSpPr>
        <p:spPr>
          <a:xfrm>
            <a:off x="3470577" y="4660492"/>
            <a:ext cx="4149423" cy="483007"/>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26">
            <a:extLst>
              <a:ext uri="{FF2B5EF4-FFF2-40B4-BE49-F238E27FC236}">
                <a16:creationId xmlns:a16="http://schemas.microsoft.com/office/drawing/2014/main" id="{2E3B8B4D-0F18-55E5-18AE-4C17582C50A0}"/>
              </a:ext>
            </a:extLst>
          </p:cNvPr>
          <p:cNvSpPr txBox="1"/>
          <p:nvPr/>
        </p:nvSpPr>
        <p:spPr>
          <a:xfrm>
            <a:off x="2763113" y="2509901"/>
            <a:ext cx="13718388" cy="6181179"/>
          </a:xfrm>
          <a:prstGeom prst="rect">
            <a:avLst/>
          </a:prstGeom>
        </p:spPr>
        <p:txBody>
          <a:bodyPr wrap="square" lIns="0" tIns="0" rIns="0" bIns="0" rtlCol="0" anchor="t">
            <a:spAutoFit/>
          </a:bodyPr>
          <a:lstStyle/>
          <a:p>
            <a:pPr algn="l">
              <a:lnSpc>
                <a:spcPts val="3600"/>
              </a:lnSpc>
            </a:pPr>
            <a:r>
              <a:rPr lang="zh-TW" altLang="en-US" sz="3200" b="1" dirty="0">
                <a:latin typeface="微軟正黑體" panose="020B0604030504040204" pitchFamily="34" charset="-120"/>
                <a:ea typeface="微軟正黑體" panose="020B0604030504040204" pitchFamily="34" charset="-120"/>
              </a:rPr>
              <a:t>十六、全球前</a:t>
            </a:r>
            <a:r>
              <a:rPr lang="en-US" altLang="zh-TW" sz="3200" b="1" dirty="0">
                <a:latin typeface="微軟正黑體" panose="020B0604030504040204" pitchFamily="34" charset="-120"/>
                <a:ea typeface="微軟正黑體" panose="020B0604030504040204" pitchFamily="34" charset="-120"/>
              </a:rPr>
              <a:t>2%</a:t>
            </a:r>
            <a:r>
              <a:rPr lang="zh-TW" altLang="en-US" sz="3200" b="1" dirty="0">
                <a:latin typeface="微軟正黑體" panose="020B0604030504040204" pitchFamily="34" charset="-120"/>
                <a:ea typeface="微軟正黑體" panose="020B0604030504040204" pitchFamily="34" charset="-120"/>
              </a:rPr>
              <a:t>頂尖科學家獎勵</a:t>
            </a:r>
          </a:p>
          <a:p>
            <a:pPr marL="1371600" lvl="2" indent="-457200">
              <a:lnSpc>
                <a:spcPts val="3600"/>
              </a:lnSpc>
              <a:buFont typeface="Wingdings" panose="05000000000000000000" pitchFamily="2" charset="2"/>
              <a:buChar char="u"/>
            </a:pPr>
            <a:r>
              <a:rPr lang="zh-TW" altLang="en-US" sz="25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依據：</a:t>
            </a:r>
            <a:r>
              <a:rPr lang="zh-TW" altLang="en-US" sz="2500" b="1" dirty="0">
                <a:latin typeface="微軟正黑體" panose="020B0604030504040204" pitchFamily="34" charset="-120"/>
                <a:ea typeface="微軟正黑體" panose="020B0604030504040204" pitchFamily="34" charset="-120"/>
              </a:rPr>
              <a:t>本校「</a:t>
            </a:r>
            <a:r>
              <a:rPr lang="en-US" altLang="zh-TW" sz="2500" b="1" dirty="0">
                <a:latin typeface="微軟正黑體" panose="020B0604030504040204" pitchFamily="34" charset="-120"/>
                <a:ea typeface="微軟正黑體" panose="020B0604030504040204" pitchFamily="34" charset="-120"/>
              </a:rPr>
              <a:t>『</a:t>
            </a:r>
            <a:r>
              <a:rPr lang="zh-TW" altLang="en-US" sz="2500" b="1" dirty="0">
                <a:latin typeface="微軟正黑體" panose="020B0604030504040204" pitchFamily="34" charset="-120"/>
                <a:ea typeface="微軟正黑體" panose="020B0604030504040204" pitchFamily="34" charset="-120"/>
              </a:rPr>
              <a:t>全球前</a:t>
            </a:r>
            <a:r>
              <a:rPr lang="en-US" altLang="zh-TW" sz="2500" b="1" dirty="0">
                <a:latin typeface="微軟正黑體" panose="020B0604030504040204" pitchFamily="34" charset="-120"/>
                <a:ea typeface="微軟正黑體" panose="020B0604030504040204" pitchFamily="34" charset="-120"/>
              </a:rPr>
              <a:t>2%</a:t>
            </a:r>
            <a:r>
              <a:rPr lang="zh-TW" altLang="en-US" sz="2500" b="1" dirty="0">
                <a:latin typeface="微軟正黑體" panose="020B0604030504040204" pitchFamily="34" charset="-120"/>
                <a:ea typeface="微軟正黑體" panose="020B0604030504040204" pitchFamily="34" charset="-120"/>
              </a:rPr>
              <a:t>頂尖科學家</a:t>
            </a:r>
            <a:r>
              <a:rPr lang="en-US" altLang="zh-TW" sz="2500" b="1" dirty="0">
                <a:latin typeface="微軟正黑體" panose="020B0604030504040204" pitchFamily="34" charset="-120"/>
                <a:ea typeface="微軟正黑體" panose="020B0604030504040204" pitchFamily="34" charset="-120"/>
              </a:rPr>
              <a:t>』</a:t>
            </a:r>
            <a:r>
              <a:rPr lang="zh-TW" altLang="en-US" sz="2500" b="1" dirty="0">
                <a:latin typeface="微軟正黑體" panose="020B0604030504040204" pitchFamily="34" charset="-120"/>
                <a:ea typeface="微軟正黑體" panose="020B0604030504040204" pitchFamily="34" charset="-120"/>
              </a:rPr>
              <a:t>獎勵要點」</a:t>
            </a:r>
            <a:endParaRPr lang="en-US" altLang="zh-TW" sz="2500" b="1" dirty="0">
              <a:latin typeface="微軟正黑體" panose="020B0604030504040204" pitchFamily="34" charset="-120"/>
              <a:ea typeface="微軟正黑體" panose="020B0604030504040204" pitchFamily="34" charset="-120"/>
            </a:endParaRPr>
          </a:p>
          <a:p>
            <a:pPr marL="1371600" lvl="2" indent="-457200">
              <a:lnSpc>
                <a:spcPts val="3600"/>
              </a:lnSpc>
              <a:buFont typeface="Wingdings" panose="05000000000000000000" pitchFamily="2" charset="2"/>
              <a:buChar char="u"/>
            </a:pPr>
            <a:r>
              <a:rPr lang="zh-TW" altLang="en-US" sz="2500" b="1" kern="0"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獎項：</a:t>
            </a:r>
            <a:r>
              <a:rPr lang="zh-TW" altLang="en-US" sz="2500" b="1" dirty="0">
                <a:latin typeface="微軟正黑體" panose="020B0604030504040204" pitchFamily="34" charset="-120"/>
                <a:ea typeface="微軟正黑體" panose="020B0604030504040204" pitchFamily="34" charset="-120"/>
              </a:rPr>
              <a:t> </a:t>
            </a:r>
            <a:r>
              <a:rPr lang="en-US" altLang="zh-TW" sz="2500" dirty="0">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500" dirty="0">
                <a:latin typeface="微軟正黑體" panose="020B0604030504040204" pitchFamily="34" charset="-120"/>
                <a:ea typeface="微軟正黑體" panose="020B0604030504040204" pitchFamily="34" charset="-120"/>
                <a:sym typeface="Wingdings" panose="05000000000000000000" pitchFamily="2" charset="2"/>
              </a:rPr>
              <a:t> </a:t>
            </a:r>
            <a:r>
              <a:rPr lang="zh-TW" altLang="en-US" sz="2500" dirty="0">
                <a:latin typeface="微軟正黑體" panose="020B0604030504040204" pitchFamily="34" charset="-120"/>
                <a:ea typeface="微軟正黑體" panose="020B0604030504040204" pitchFamily="34" charset="-120"/>
              </a:rPr>
              <a:t>入選年度科學影響力名單 → 獎金</a:t>
            </a:r>
            <a:r>
              <a:rPr lang="en-US" altLang="zh-TW" sz="2500" dirty="0">
                <a:latin typeface="微軟正黑體" panose="020B0604030504040204" pitchFamily="34" charset="-120"/>
                <a:ea typeface="微軟正黑體" panose="020B0604030504040204" pitchFamily="34" charset="-120"/>
              </a:rPr>
              <a:t>1</a:t>
            </a:r>
            <a:r>
              <a:rPr lang="zh-TW" altLang="en-US" sz="2500" dirty="0">
                <a:latin typeface="微軟正黑體" panose="020B0604030504040204" pitchFamily="34" charset="-120"/>
                <a:ea typeface="微軟正黑體" panose="020B0604030504040204" pitchFamily="34" charset="-120"/>
              </a:rPr>
              <a:t>萬元</a:t>
            </a:r>
          </a:p>
          <a:p>
            <a:pPr marL="2422525" lvl="3">
              <a:lnSpc>
                <a:spcPts val="3600"/>
              </a:lnSpc>
            </a:pPr>
            <a:r>
              <a:rPr lang="en-US" altLang="zh-TW" sz="2500" dirty="0">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500" dirty="0">
                <a:latin typeface="微軟正黑體" panose="020B0604030504040204" pitchFamily="34" charset="-120"/>
                <a:ea typeface="微軟正黑體" panose="020B0604030504040204" pitchFamily="34" charset="-120"/>
                <a:sym typeface="Wingdings" panose="05000000000000000000" pitchFamily="2" charset="2"/>
              </a:rPr>
              <a:t> </a:t>
            </a:r>
            <a:r>
              <a:rPr lang="zh-TW" altLang="en-US" sz="2500" dirty="0">
                <a:latin typeface="微軟正黑體" panose="020B0604030504040204" pitchFamily="34" charset="-120"/>
                <a:ea typeface="微軟正黑體" panose="020B0604030504040204" pitchFamily="34" charset="-120"/>
              </a:rPr>
              <a:t>入選終身科學影響力名單 → 獎金</a:t>
            </a:r>
            <a:r>
              <a:rPr lang="en-US" altLang="zh-TW" sz="2500" dirty="0">
                <a:latin typeface="微軟正黑體" panose="020B0604030504040204" pitchFamily="34" charset="-120"/>
                <a:ea typeface="微軟正黑體" panose="020B0604030504040204" pitchFamily="34" charset="-120"/>
              </a:rPr>
              <a:t>2</a:t>
            </a:r>
            <a:r>
              <a:rPr lang="zh-TW" altLang="en-US" sz="2500" dirty="0">
                <a:latin typeface="微軟正黑體" panose="020B0604030504040204" pitchFamily="34" charset="-120"/>
                <a:ea typeface="微軟正黑體" panose="020B0604030504040204" pitchFamily="34" charset="-120"/>
              </a:rPr>
              <a:t>萬元</a:t>
            </a:r>
            <a:endParaRPr lang="en-US" altLang="zh-TW" sz="2500" dirty="0">
              <a:latin typeface="微軟正黑體" panose="020B0604030504040204" pitchFamily="34" charset="-120"/>
              <a:ea typeface="微軟正黑體" panose="020B0604030504040204" pitchFamily="34" charset="-120"/>
            </a:endParaRPr>
          </a:p>
          <a:p>
            <a:pPr>
              <a:lnSpc>
                <a:spcPts val="3400"/>
              </a:lnSpc>
            </a:pPr>
            <a:endParaRPr lang="en-US" altLang="zh-TW" sz="2900" b="1" dirty="0">
              <a:latin typeface="微軟正黑體" panose="020B0604030504040204" pitchFamily="34" charset="-120"/>
              <a:ea typeface="微軟正黑體" panose="020B0604030504040204" pitchFamily="34" charset="-120"/>
              <a:sym typeface="DM Sans Bold"/>
            </a:endParaRPr>
          </a:p>
          <a:p>
            <a:pPr>
              <a:lnSpc>
                <a:spcPts val="3400"/>
              </a:lnSpc>
            </a:pPr>
            <a:r>
              <a:rPr lang="zh-TW" altLang="en-US" sz="2900" b="1" dirty="0">
                <a:latin typeface="微軟正黑體" panose="020B0604030504040204" pitchFamily="34" charset="-120"/>
                <a:ea typeface="微軟正黑體" panose="020B0604030504040204" pitchFamily="34" charset="-120"/>
                <a:sym typeface="DM Sans Bold"/>
              </a:rPr>
              <a:t>十七、</a:t>
            </a:r>
            <a:r>
              <a:rPr lang="zh-TW" altLang="en-US" sz="3200" b="1" dirty="0">
                <a:solidFill>
                  <a:srgbClr val="01070A"/>
                </a:solidFill>
                <a:latin typeface="微軟正黑體" panose="020B0604030504040204" pitchFamily="34" charset="-120"/>
                <a:ea typeface="微軟正黑體" panose="020B0604030504040204" pitchFamily="34" charset="-120"/>
                <a:cs typeface="Carelia"/>
                <a:sym typeface="Carelia"/>
              </a:rPr>
              <a:t>特聘研究教授</a:t>
            </a:r>
            <a:endParaRPr lang="en-US" altLang="zh-TW" sz="3200" b="1" dirty="0">
              <a:solidFill>
                <a:srgbClr val="01070A"/>
              </a:solidFill>
              <a:latin typeface="微軟正黑體" panose="020B0604030504040204" pitchFamily="34" charset="-120"/>
              <a:ea typeface="微軟正黑體" panose="020B0604030504040204" pitchFamily="34" charset="-120"/>
              <a:cs typeface="Carelia"/>
              <a:sym typeface="Carelia"/>
            </a:endParaRPr>
          </a:p>
          <a:p>
            <a:pPr marL="1257300" lvl="2" indent="-342900">
              <a:lnSpc>
                <a:spcPts val="30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本校「特聘研究教授設置辦法」</a:t>
            </a:r>
            <a:endParaRPr lang="en-US" altLang="zh-TW" sz="2500" b="1" dirty="0">
              <a:solidFill>
                <a:srgbClr val="009999"/>
              </a:solidFill>
              <a:latin typeface="微軟正黑體" panose="020B0604030504040204" pitchFamily="34" charset="-120"/>
              <a:ea typeface="微軟正黑體" panose="020B0604030504040204" pitchFamily="34" charset="-120"/>
            </a:endParaRPr>
          </a:p>
          <a:p>
            <a:pPr marL="1257300" lvl="3" indent="-342900">
              <a:lnSpc>
                <a:spcPts val="30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cs typeface="DM Sans Bold"/>
                <a:sym typeface="DM Sans Bold"/>
              </a:rPr>
              <a:t>申請時間：</a:t>
            </a:r>
            <a:r>
              <a:rPr lang="zh-TW" altLang="en-US" sz="2500" dirty="0">
                <a:latin typeface="微軟正黑體" panose="020B0604030504040204" pitchFamily="34" charset="-120"/>
                <a:ea typeface="微軟正黑體" panose="020B0604030504040204" pitchFamily="34" charset="-120"/>
              </a:rPr>
              <a:t>每年</a:t>
            </a:r>
            <a:r>
              <a:rPr lang="en-US" altLang="zh-TW" sz="2500" dirty="0">
                <a:latin typeface="微軟正黑體" panose="020B0604030504040204" pitchFamily="34" charset="-120"/>
                <a:ea typeface="微軟正黑體" panose="020B0604030504040204" pitchFamily="34" charset="-120"/>
              </a:rPr>
              <a:t>2</a:t>
            </a:r>
            <a:r>
              <a:rPr lang="zh-TW" altLang="en-US" sz="2500" dirty="0">
                <a:latin typeface="微軟正黑體" panose="020B0604030504040204" pitchFamily="34" charset="-120"/>
                <a:ea typeface="微軟正黑體" panose="020B0604030504040204" pitchFamily="34" charset="-120"/>
              </a:rPr>
              <a:t>月公告徵件，</a:t>
            </a:r>
            <a:r>
              <a:rPr lang="en-US" altLang="zh-TW" sz="2500" dirty="0">
                <a:latin typeface="微軟正黑體" panose="020B0604030504040204" pitchFamily="34" charset="-120"/>
                <a:ea typeface="微軟正黑體" panose="020B0604030504040204" pitchFamily="34" charset="-120"/>
              </a:rPr>
              <a:t>4</a:t>
            </a:r>
            <a:r>
              <a:rPr lang="zh-TW" altLang="en-US" sz="2500" dirty="0">
                <a:latin typeface="微軟正黑體" panose="020B0604030504040204" pitchFamily="34" charset="-120"/>
                <a:ea typeface="微軟正黑體" panose="020B0604030504040204" pitchFamily="34" charset="-120"/>
              </a:rPr>
              <a:t>月收件院教評推薦紀錄</a:t>
            </a:r>
            <a:endParaRPr lang="en-US" altLang="zh-TW" sz="2500" dirty="0">
              <a:latin typeface="微軟正黑體" panose="020B0604030504040204" pitchFamily="34" charset="-120"/>
              <a:ea typeface="微軟正黑體" panose="020B0604030504040204" pitchFamily="34" charset="-120"/>
            </a:endParaRPr>
          </a:p>
          <a:p>
            <a:pPr marL="1257300" lvl="2" indent="-342900">
              <a:lnSpc>
                <a:spcPts val="30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sym typeface="DM Sans Bold"/>
              </a:rPr>
              <a:t>申請資格：</a:t>
            </a:r>
            <a:endParaRPr lang="en-US" altLang="zh-TW" sz="2500" b="1" dirty="0">
              <a:solidFill>
                <a:srgbClr val="009999"/>
              </a:solidFill>
              <a:latin typeface="微軟正黑體" panose="020B0604030504040204" pitchFamily="34" charset="-120"/>
              <a:ea typeface="微軟正黑體" panose="020B0604030504040204" pitchFamily="34" charset="-120"/>
              <a:sym typeface="DM Sans Bold"/>
            </a:endParaRPr>
          </a:p>
          <a:p>
            <a:pPr marL="1706563" lvl="1" indent="-334963">
              <a:lnSpc>
                <a:spcPts val="3000"/>
              </a:lnSpc>
              <a:buFont typeface="Arial" panose="020B0604020202020204" pitchFamily="34" charset="0"/>
              <a:buChar char="•"/>
            </a:pPr>
            <a:r>
              <a:rPr lang="zh-TW" altLang="en-US" sz="2500" dirty="0">
                <a:latin typeface="微軟正黑體" panose="020B0604030504040204" pitchFamily="34" charset="-120"/>
                <a:ea typeface="微軟正黑體" panose="020B0604030504040204" pitchFamily="34" charset="-120"/>
              </a:rPr>
              <a:t>本校編制內教授職級</a:t>
            </a:r>
            <a:r>
              <a:rPr lang="en-US" altLang="zh-TW" sz="2500" dirty="0">
                <a:latin typeface="微軟正黑體" panose="020B0604030504040204" pitchFamily="34" charset="-120"/>
                <a:ea typeface="微軟正黑體" panose="020B0604030504040204" pitchFamily="34" charset="-120"/>
              </a:rPr>
              <a:t>5</a:t>
            </a:r>
            <a:r>
              <a:rPr lang="zh-TW" altLang="en-US" sz="2500" dirty="0">
                <a:latin typeface="微軟正黑體" panose="020B0604030504040204" pitchFamily="34" charset="-120"/>
                <a:ea typeface="微軟正黑體" panose="020B0604030504040204" pitchFamily="34" charset="-120"/>
              </a:rPr>
              <a:t>年以上之專任教師，具備下列條件之一，各方面表現達一定水準者，得提出申請：</a:t>
            </a:r>
          </a:p>
          <a:p>
            <a:pPr marL="1706563" indent="-334963">
              <a:lnSpc>
                <a:spcPts val="3000"/>
              </a:lnSpc>
              <a:buFont typeface="Arial" panose="020B0604020202020204" pitchFamily="34" charset="0"/>
              <a:buChar char="•"/>
            </a:pPr>
            <a:r>
              <a:rPr lang="zh-TW" altLang="en-US" sz="2500" dirty="0">
                <a:latin typeface="微軟正黑體" panose="020B0604030504040204" pitchFamily="34" charset="-120"/>
                <a:ea typeface="微軟正黑體" panose="020B0604030504040204" pitchFamily="34" charset="-120"/>
              </a:rPr>
              <a:t>曾獲科技部傑出研究獎一次以上者。</a:t>
            </a:r>
          </a:p>
          <a:p>
            <a:pPr marL="1706563" indent="-334963">
              <a:lnSpc>
                <a:spcPts val="3000"/>
              </a:lnSpc>
              <a:buFont typeface="Arial" panose="020B0604020202020204" pitchFamily="34" charset="0"/>
              <a:buChar char="•"/>
            </a:pPr>
            <a:r>
              <a:rPr lang="zh-TW" altLang="en-US" sz="2500" dirty="0">
                <a:latin typeface="微軟正黑體" panose="020B0604030504040204" pitchFamily="34" charset="-120"/>
                <a:ea typeface="微軟正黑體" panose="020B0604030504040204" pitchFamily="34" charset="-120"/>
              </a:rPr>
              <a:t>曾獲其他國內、外著名學術獎或在學術上有傑出貢獻者。</a:t>
            </a:r>
          </a:p>
          <a:p>
            <a:pPr marL="1706563" indent="-334963">
              <a:lnSpc>
                <a:spcPts val="3000"/>
              </a:lnSpc>
              <a:buFont typeface="Arial" panose="020B0604020202020204" pitchFamily="34" charset="0"/>
              <a:buChar char="•"/>
            </a:pPr>
            <a:r>
              <a:rPr lang="zh-TW" altLang="en-US" sz="2500" dirty="0">
                <a:latin typeface="微軟正黑體" panose="020B0604030504040204" pitchFamily="34" charset="-120"/>
                <a:ea typeface="微軟正黑體" panose="020B0604030504040204" pitchFamily="34" charset="-120"/>
              </a:rPr>
              <a:t>曾獲其他同等級之學術榮譽或成就者。</a:t>
            </a:r>
            <a:endParaRPr lang="en-US" altLang="zh-TW" sz="2500" dirty="0">
              <a:latin typeface="微軟正黑體" panose="020B0604030504040204" pitchFamily="34" charset="-120"/>
              <a:ea typeface="微軟正黑體" panose="020B0604030504040204" pitchFamily="34" charset="-120"/>
            </a:endParaRPr>
          </a:p>
          <a:p>
            <a:pPr marL="1257300" lvl="2" indent="-342900">
              <a:lnSpc>
                <a:spcPts val="30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sym typeface="DM Sans Bold"/>
              </a:rPr>
              <a:t>各院名額：</a:t>
            </a:r>
            <a:r>
              <a:rPr lang="zh-TW" altLang="en-US" sz="2500" dirty="0">
                <a:latin typeface="微軟正黑體" panose="020B0604030504040204" pitchFamily="34" charset="-120"/>
                <a:ea typeface="微軟正黑體" panose="020B0604030504040204" pitchFamily="34" charset="-120"/>
              </a:rPr>
              <a:t>以不超過該院編制內專任教師人數</a:t>
            </a:r>
            <a:r>
              <a:rPr lang="en-US" altLang="zh-TW" sz="2500" dirty="0">
                <a:latin typeface="微軟正黑體" panose="020B0604030504040204" pitchFamily="34" charset="-120"/>
                <a:ea typeface="微軟正黑體" panose="020B0604030504040204" pitchFamily="34" charset="-120"/>
              </a:rPr>
              <a:t>20%</a:t>
            </a:r>
            <a:r>
              <a:rPr lang="zh-TW" altLang="en-US" sz="2500" dirty="0">
                <a:latin typeface="微軟正黑體" panose="020B0604030504040204" pitchFamily="34" charset="-120"/>
                <a:ea typeface="微軟正黑體" panose="020B0604030504040204" pitchFamily="34" charset="-120"/>
              </a:rPr>
              <a:t>為原則。</a:t>
            </a:r>
            <a:endParaRPr lang="zh-TW" altLang="en-US" sz="2500" b="1" dirty="0">
              <a:latin typeface="微軟正黑體" panose="020B0604030504040204" pitchFamily="34" charset="-120"/>
              <a:ea typeface="微軟正黑體" panose="020B0604030504040204" pitchFamily="34" charset="-120"/>
              <a:sym typeface="DM Sans Bold"/>
            </a:endParaRPr>
          </a:p>
        </p:txBody>
      </p:sp>
    </p:spTree>
    <p:extLst>
      <p:ext uri="{BB962C8B-B14F-4D97-AF65-F5344CB8AC3E}">
        <p14:creationId xmlns:p14="http://schemas.microsoft.com/office/powerpoint/2010/main" val="2201836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19</a:t>
            </a:fld>
            <a:endParaRPr lang="en-US"/>
          </a:p>
        </p:txBody>
      </p:sp>
      <p:sp>
        <p:nvSpPr>
          <p:cNvPr id="3" name="Freeform 7">
            <a:extLst>
              <a:ext uri="{FF2B5EF4-FFF2-40B4-BE49-F238E27FC236}">
                <a16:creationId xmlns:a16="http://schemas.microsoft.com/office/drawing/2014/main" id="{217CE565-31C3-8BCC-E6EC-B0E8204011E6}"/>
              </a:ext>
            </a:extLst>
          </p:cNvPr>
          <p:cNvSpPr/>
          <p:nvPr/>
        </p:nvSpPr>
        <p:spPr>
          <a:xfrm>
            <a:off x="2100993" y="1336975"/>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TextBox 28">
            <a:extLst>
              <a:ext uri="{FF2B5EF4-FFF2-40B4-BE49-F238E27FC236}">
                <a16:creationId xmlns:a16="http://schemas.microsoft.com/office/drawing/2014/main" id="{B88EB9F3-DCF6-560B-9DC9-8C56900A077E}"/>
              </a:ext>
            </a:extLst>
          </p:cNvPr>
          <p:cNvSpPr txBox="1"/>
          <p:nvPr/>
        </p:nvSpPr>
        <p:spPr>
          <a:xfrm>
            <a:off x="2993172" y="8312875"/>
            <a:ext cx="3560028"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洽詢：產學與推廣教育中心</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8" name="Freeform 22">
            <a:extLst>
              <a:ext uri="{FF2B5EF4-FFF2-40B4-BE49-F238E27FC236}">
                <a16:creationId xmlns:a16="http://schemas.microsoft.com/office/drawing/2014/main" id="{928C72E4-EBF1-8E98-28CE-1A2F8851C22E}"/>
              </a:ext>
            </a:extLst>
          </p:cNvPr>
          <p:cNvSpPr/>
          <p:nvPr/>
        </p:nvSpPr>
        <p:spPr>
          <a:xfrm>
            <a:off x="6266765" y="1804848"/>
            <a:ext cx="6711084" cy="55258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6" name="TextBox 26">
            <a:extLst>
              <a:ext uri="{FF2B5EF4-FFF2-40B4-BE49-F238E27FC236}">
                <a16:creationId xmlns:a16="http://schemas.microsoft.com/office/drawing/2014/main" id="{7A15BBBD-EBE3-CEE4-CFD6-4ECFFF244860}"/>
              </a:ext>
            </a:extLst>
          </p:cNvPr>
          <p:cNvSpPr txBox="1"/>
          <p:nvPr/>
        </p:nvSpPr>
        <p:spPr>
          <a:xfrm>
            <a:off x="2008644" y="1343547"/>
            <a:ext cx="14178363"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獎補助類別</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十</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p>
        </p:txBody>
      </p:sp>
      <p:sp>
        <p:nvSpPr>
          <p:cNvPr id="9" name="Freeform 22">
            <a:extLst>
              <a:ext uri="{FF2B5EF4-FFF2-40B4-BE49-F238E27FC236}">
                <a16:creationId xmlns:a16="http://schemas.microsoft.com/office/drawing/2014/main" id="{EC3842DF-02BF-E2C9-D612-89702798FACE}"/>
              </a:ext>
            </a:extLst>
          </p:cNvPr>
          <p:cNvSpPr/>
          <p:nvPr/>
        </p:nvSpPr>
        <p:spPr>
          <a:xfrm>
            <a:off x="3618130" y="2973283"/>
            <a:ext cx="3773270" cy="36512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26">
            <a:extLst>
              <a:ext uri="{FF2B5EF4-FFF2-40B4-BE49-F238E27FC236}">
                <a16:creationId xmlns:a16="http://schemas.microsoft.com/office/drawing/2014/main" id="{2E3B8B4D-0F18-55E5-18AE-4C17582C50A0}"/>
              </a:ext>
            </a:extLst>
          </p:cNvPr>
          <p:cNvSpPr txBox="1"/>
          <p:nvPr/>
        </p:nvSpPr>
        <p:spPr>
          <a:xfrm>
            <a:off x="2819400" y="3000836"/>
            <a:ext cx="11497478" cy="4885825"/>
          </a:xfrm>
          <a:prstGeom prst="rect">
            <a:avLst/>
          </a:prstGeom>
        </p:spPr>
        <p:txBody>
          <a:bodyPr wrap="square" lIns="0" tIns="0" rIns="0" bIns="0" rtlCol="0" anchor="t">
            <a:spAutoFit/>
          </a:bodyPr>
          <a:lstStyle/>
          <a:p>
            <a:pPr>
              <a:lnSpc>
                <a:spcPts val="3400"/>
              </a:lnSpc>
            </a:pPr>
            <a:r>
              <a:rPr lang="zh-TW" altLang="en-US" sz="2900" b="1" dirty="0">
                <a:latin typeface="微軟正黑體" panose="020B0604030504040204" pitchFamily="34" charset="-120"/>
                <a:ea typeface="微軟正黑體" panose="020B0604030504040204" pitchFamily="34" charset="-120"/>
                <a:sym typeface="DM Sans Bold"/>
              </a:rPr>
              <a:t>十八、</a:t>
            </a:r>
            <a:r>
              <a:rPr lang="zh-TW" altLang="en-US" sz="3200" b="1" dirty="0">
                <a:latin typeface="微軟正黑體" panose="020B0604030504040204" pitchFamily="34" charset="-120"/>
                <a:ea typeface="微軟正黑體" panose="020B0604030504040204" pitchFamily="34" charset="-120"/>
                <a:cs typeface="Carelia"/>
                <a:sym typeface="Carelia"/>
              </a:rPr>
              <a:t>產學特聘研究員</a:t>
            </a:r>
            <a:endParaRPr lang="en-US" altLang="zh-TW" sz="2900" b="1" dirty="0">
              <a:latin typeface="微軟正黑體" panose="020B0604030504040204" pitchFamily="34" charset="-120"/>
              <a:ea typeface="微軟正黑體" panose="020B0604030504040204" pitchFamily="34" charset="-120"/>
              <a:sym typeface="DM Sans Bold"/>
            </a:endParaRPr>
          </a:p>
          <a:p>
            <a:pPr marL="1257300" lvl="2" indent="-342900">
              <a:lnSpc>
                <a:spcPts val="35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rPr>
              <a:t>依據：</a:t>
            </a:r>
            <a:r>
              <a:rPr lang="zh-TW" altLang="en-US" sz="2500" b="1" dirty="0">
                <a:latin typeface="微軟正黑體" panose="020B0604030504040204" pitchFamily="34" charset="-120"/>
                <a:ea typeface="微軟正黑體" panose="020B0604030504040204" pitchFamily="34" charset="-120"/>
              </a:rPr>
              <a:t>本校「產學特聘研究員聘任要點」</a:t>
            </a:r>
            <a:endParaRPr lang="en-US" altLang="zh-TW" sz="2500" b="1" dirty="0">
              <a:latin typeface="微軟正黑體" panose="020B0604030504040204" pitchFamily="34" charset="-120"/>
              <a:ea typeface="微軟正黑體" panose="020B0604030504040204" pitchFamily="34" charset="-120"/>
            </a:endParaRPr>
          </a:p>
          <a:p>
            <a:pPr marL="1257300" lvl="2" indent="-342900">
              <a:lnSpc>
                <a:spcPts val="35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cs typeface="DM Sans Bold"/>
                <a:sym typeface="DM Sans Bold"/>
              </a:rPr>
              <a:t>申請時間：</a:t>
            </a:r>
            <a:r>
              <a:rPr lang="zh-TW" altLang="en-US" sz="2500" dirty="0">
                <a:latin typeface="微軟正黑體" panose="020B0604030504040204" pitchFamily="34" charset="-120"/>
                <a:ea typeface="微軟正黑體" panose="020B0604030504040204" pitchFamily="34" charset="-120"/>
              </a:rPr>
              <a:t>隨到隨審。</a:t>
            </a:r>
            <a:endParaRPr lang="en-US" altLang="zh-TW" sz="2500" dirty="0">
              <a:latin typeface="微軟正黑體" panose="020B0604030504040204" pitchFamily="34" charset="-120"/>
              <a:ea typeface="微軟正黑體" panose="020B0604030504040204" pitchFamily="34" charset="-120"/>
            </a:endParaRPr>
          </a:p>
          <a:p>
            <a:pPr marL="1257300" lvl="2" indent="-342900">
              <a:lnSpc>
                <a:spcPts val="3500"/>
              </a:lnSpc>
              <a:buFont typeface="Wingdings" panose="05000000000000000000" pitchFamily="2" charset="2"/>
              <a:buChar char="u"/>
            </a:pPr>
            <a:r>
              <a:rPr lang="zh-TW" altLang="en-US" sz="2500" b="1" dirty="0">
                <a:solidFill>
                  <a:srgbClr val="009999"/>
                </a:solidFill>
                <a:latin typeface="微軟正黑體" panose="020B0604030504040204" pitchFamily="34" charset="-120"/>
                <a:ea typeface="微軟正黑體" panose="020B0604030504040204" pitchFamily="34" charset="-120"/>
                <a:sym typeface="DM Sans Bold"/>
              </a:rPr>
              <a:t>申請資格：</a:t>
            </a:r>
            <a:endParaRPr lang="en-US" altLang="zh-TW" sz="2500" b="1" dirty="0">
              <a:solidFill>
                <a:srgbClr val="009999"/>
              </a:solidFill>
              <a:latin typeface="微軟正黑體" panose="020B0604030504040204" pitchFamily="34" charset="-120"/>
              <a:ea typeface="微軟正黑體" panose="020B0604030504040204" pitchFamily="34" charset="-120"/>
              <a:sym typeface="DM Sans Bold"/>
            </a:endParaRPr>
          </a:p>
          <a:p>
            <a:pPr marL="1714500" lvl="4" indent="-342900">
              <a:lnSpc>
                <a:spcPts val="3500"/>
              </a:lnSpc>
              <a:buFont typeface="Arial" panose="020B0604020202020204" pitchFamily="34" charset="0"/>
              <a:buChar char="•"/>
            </a:pPr>
            <a:r>
              <a:rPr lang="zh-TW" altLang="en-US" sz="2500" dirty="0">
                <a:latin typeface="微軟正黑體" panose="020B0604030504040204" pitchFamily="34" charset="-120"/>
                <a:ea typeface="微軟正黑體" panose="020B0604030504040204" pitchFamily="34" charset="-120"/>
              </a:rPr>
              <a:t>本校編制內教授職級五年以上之專任教師退休，具備下列條件之一，用人單位得提出申請：</a:t>
            </a:r>
          </a:p>
          <a:p>
            <a:pPr marL="2057400" lvl="3" indent="-266700">
              <a:lnSpc>
                <a:spcPts val="3500"/>
              </a:lnSpc>
              <a:buFont typeface="Wingdings" panose="05000000000000000000" pitchFamily="2" charset="2"/>
              <a:buChar char="ü"/>
            </a:pPr>
            <a:r>
              <a:rPr lang="zh-TW" altLang="en-US" sz="2500" dirty="0">
                <a:latin typeface="微軟正黑體" panose="020B0604030504040204" pitchFamily="34" charset="-120"/>
                <a:ea typeface="微軟正黑體" panose="020B0604030504040204" pitchFamily="34" charset="-120"/>
              </a:rPr>
              <a:t>曾獲行政院傑出科技貢獻獎。</a:t>
            </a:r>
            <a:endParaRPr lang="en-US" altLang="zh-TW" sz="2500" dirty="0">
              <a:latin typeface="微軟正黑體" panose="020B0604030504040204" pitchFamily="34" charset="-120"/>
              <a:ea typeface="微軟正黑體" panose="020B0604030504040204" pitchFamily="34" charset="-120"/>
            </a:endParaRPr>
          </a:p>
          <a:p>
            <a:pPr marL="2057400" lvl="3" indent="-266700">
              <a:lnSpc>
                <a:spcPts val="3500"/>
              </a:lnSpc>
              <a:buFont typeface="Wingdings" panose="05000000000000000000" pitchFamily="2" charset="2"/>
              <a:buChar char="ü"/>
            </a:pPr>
            <a:r>
              <a:rPr lang="zh-TW" altLang="en-US" sz="2500" dirty="0">
                <a:latin typeface="微軟正黑體" panose="020B0604030504040204" pitchFamily="34" charset="-120"/>
                <a:ea typeface="微軟正黑體" panose="020B0604030504040204" pitchFamily="34" charset="-120"/>
              </a:rPr>
              <a:t>曾獲本校產學合作特優獎達三次以上。</a:t>
            </a:r>
            <a:endParaRPr lang="en-US" altLang="zh-TW" sz="2500" dirty="0">
              <a:latin typeface="微軟正黑體" panose="020B0604030504040204" pitchFamily="34" charset="-120"/>
              <a:ea typeface="微軟正黑體" panose="020B0604030504040204" pitchFamily="34" charset="-120"/>
            </a:endParaRPr>
          </a:p>
          <a:p>
            <a:pPr marL="2057400" lvl="3" indent="-266700">
              <a:lnSpc>
                <a:spcPts val="3500"/>
              </a:lnSpc>
              <a:buFont typeface="Wingdings" panose="05000000000000000000" pitchFamily="2" charset="2"/>
              <a:buChar char="ü"/>
            </a:pPr>
            <a:r>
              <a:rPr lang="zh-TW" altLang="en-US" sz="2500" dirty="0">
                <a:latin typeface="微軟正黑體" panose="020B0604030504040204" pitchFamily="34" charset="-120"/>
                <a:ea typeface="微軟正黑體" panose="020B0604030504040204" pitchFamily="34" charset="-120"/>
              </a:rPr>
              <a:t>本校退休教授退休前五年內曾接受政府機關或公、民營企業委託之研究或產學合作計畫，總金額</a:t>
            </a:r>
            <a:r>
              <a:rPr lang="en-US" altLang="zh-TW" sz="2500" dirty="0">
                <a:latin typeface="微軟正黑體" panose="020B0604030504040204" pitchFamily="34" charset="-120"/>
                <a:ea typeface="微軟正黑體" panose="020B0604030504040204" pitchFamily="34" charset="-120"/>
              </a:rPr>
              <a:t>(</a:t>
            </a:r>
            <a:r>
              <a:rPr lang="zh-TW" altLang="en-US" sz="2500" dirty="0">
                <a:latin typeface="微軟正黑體" panose="020B0604030504040204" pitchFamily="34" charset="-120"/>
                <a:ea typeface="微軟正黑體" panose="020B0604030504040204" pitchFamily="34" charset="-120"/>
              </a:rPr>
              <a:t>含技術移轉金額</a:t>
            </a:r>
            <a:r>
              <a:rPr lang="en-US" altLang="zh-TW" sz="2500" dirty="0">
                <a:latin typeface="微軟正黑體" panose="020B0604030504040204" pitchFamily="34" charset="-120"/>
                <a:ea typeface="微軟正黑體" panose="020B0604030504040204" pitchFamily="34" charset="-120"/>
              </a:rPr>
              <a:t>)</a:t>
            </a:r>
            <a:r>
              <a:rPr lang="zh-TW" altLang="en-US" sz="2500" dirty="0">
                <a:latin typeface="微軟正黑體" panose="020B0604030504040204" pitchFamily="34" charset="-120"/>
                <a:ea typeface="微軟正黑體" panose="020B0604030504040204" pitchFamily="34" charset="-120"/>
              </a:rPr>
              <a:t>達新臺幣</a:t>
            </a:r>
            <a:r>
              <a:rPr lang="en-US" altLang="zh-TW" sz="2500" dirty="0">
                <a:latin typeface="微軟正黑體" panose="020B0604030504040204" pitchFamily="34" charset="-120"/>
                <a:ea typeface="微軟正黑體" panose="020B0604030504040204" pitchFamily="34" charset="-120"/>
              </a:rPr>
              <a:t>5,000</a:t>
            </a:r>
            <a:r>
              <a:rPr lang="zh-TW" altLang="en-US" sz="2500" dirty="0">
                <a:latin typeface="微軟正黑體" panose="020B0604030504040204" pitchFamily="34" charset="-120"/>
                <a:ea typeface="微軟正黑體" panose="020B0604030504040204" pitchFamily="34" charset="-120"/>
              </a:rPr>
              <a:t>萬元，對學術或產業界有具體貢獻者。</a:t>
            </a:r>
            <a:endParaRPr lang="zh-TW" altLang="en-US" sz="2500" b="1" dirty="0">
              <a:latin typeface="微軟正黑體" panose="020B0604030504040204" pitchFamily="34" charset="-120"/>
              <a:ea typeface="微軟正黑體" panose="020B0604030504040204" pitchFamily="34" charset="-120"/>
              <a:sym typeface="DM Sans Bold"/>
            </a:endParaRPr>
          </a:p>
        </p:txBody>
      </p:sp>
    </p:spTree>
    <p:extLst>
      <p:ext uri="{BB962C8B-B14F-4D97-AF65-F5344CB8AC3E}">
        <p14:creationId xmlns:p14="http://schemas.microsoft.com/office/powerpoint/2010/main" val="607602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FA9DF2F-540D-C3C1-3B48-B24D0BCCF4EF}"/>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20</a:t>
            </a:fld>
            <a:endParaRPr lang="en-US"/>
          </a:p>
        </p:txBody>
      </p:sp>
      <p:sp>
        <p:nvSpPr>
          <p:cNvPr id="3" name="Freeform 7">
            <a:extLst>
              <a:ext uri="{FF2B5EF4-FFF2-40B4-BE49-F238E27FC236}">
                <a16:creationId xmlns:a16="http://schemas.microsoft.com/office/drawing/2014/main" id="{217CE565-31C3-8BCC-E6EC-B0E8204011E6}"/>
              </a:ext>
            </a:extLst>
          </p:cNvPr>
          <p:cNvSpPr/>
          <p:nvPr/>
        </p:nvSpPr>
        <p:spPr>
          <a:xfrm>
            <a:off x="2054818" y="1333524"/>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C5CD0F3B-7018-CF33-5047-4BFE1762AC98}"/>
              </a:ext>
            </a:extLst>
          </p:cNvPr>
          <p:cNvSpPr/>
          <p:nvPr/>
        </p:nvSpPr>
        <p:spPr>
          <a:xfrm>
            <a:off x="13826810" y="7353300"/>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22">
            <a:extLst>
              <a:ext uri="{FF2B5EF4-FFF2-40B4-BE49-F238E27FC236}">
                <a16:creationId xmlns:a16="http://schemas.microsoft.com/office/drawing/2014/main" id="{292A7C5F-67F8-20E0-34CC-4162284E73B0}"/>
              </a:ext>
            </a:extLst>
          </p:cNvPr>
          <p:cNvSpPr/>
          <p:nvPr/>
        </p:nvSpPr>
        <p:spPr>
          <a:xfrm>
            <a:off x="3289919" y="3000836"/>
            <a:ext cx="5297270" cy="41730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26">
            <a:extLst>
              <a:ext uri="{FF2B5EF4-FFF2-40B4-BE49-F238E27FC236}">
                <a16:creationId xmlns:a16="http://schemas.microsoft.com/office/drawing/2014/main" id="{66261917-6BE4-E3B9-DA28-3F00770ADCF8}"/>
              </a:ext>
            </a:extLst>
          </p:cNvPr>
          <p:cNvSpPr txBox="1"/>
          <p:nvPr/>
        </p:nvSpPr>
        <p:spPr>
          <a:xfrm>
            <a:off x="2819400" y="3000836"/>
            <a:ext cx="12344400" cy="4969181"/>
          </a:xfrm>
          <a:prstGeom prst="rect">
            <a:avLst/>
          </a:prstGeom>
        </p:spPr>
        <p:txBody>
          <a:bodyPr wrap="square" lIns="0" tIns="0" rIns="0" bIns="0" rtlCol="0" anchor="t">
            <a:spAutoFit/>
          </a:bodyPr>
          <a:lstStyle/>
          <a:p>
            <a:pPr>
              <a:lnSpc>
                <a:spcPts val="3400"/>
              </a:lnSpc>
            </a:pPr>
            <a:r>
              <a:rPr lang="zh-TW" altLang="en-US" sz="2900" b="1" dirty="0">
                <a:latin typeface="微軟正黑體" panose="020B0604030504040204" pitchFamily="34" charset="-120"/>
                <a:ea typeface="微軟正黑體" panose="020B0604030504040204" pitchFamily="34" charset="-120"/>
                <a:sym typeface="DM Sans Bold"/>
              </a:rPr>
              <a:t>十九、</a:t>
            </a:r>
            <a:r>
              <a:rPr lang="zh-TW" altLang="en-US" sz="3200" b="1" dirty="0">
                <a:latin typeface="微軟正黑體" panose="020B0604030504040204" pitchFamily="34" charset="-120"/>
                <a:ea typeface="微軟正黑體" panose="020B0604030504040204" pitchFamily="34" charset="-120"/>
                <a:cs typeface="Carelia"/>
                <a:sym typeface="Carelia"/>
              </a:rPr>
              <a:t>社會實踐優良彈性薪資</a:t>
            </a:r>
            <a:endParaRPr lang="en-US" altLang="zh-TW" sz="3200" b="1" dirty="0">
              <a:latin typeface="微軟正黑體" panose="020B0604030504040204" pitchFamily="34" charset="-120"/>
              <a:ea typeface="微軟正黑體" panose="020B0604030504040204" pitchFamily="34" charset="-120"/>
              <a:cs typeface="Carelia"/>
              <a:sym typeface="Carelia"/>
            </a:endParaRPr>
          </a:p>
          <a:p>
            <a:pPr marL="1371600" lvl="2" indent="-457200">
              <a:lnSpc>
                <a:spcPts val="3400"/>
              </a:lnSpc>
              <a:spcBef>
                <a:spcPts val="300"/>
              </a:spcBef>
              <a:buFont typeface="Wingdings" panose="05000000000000000000" pitchFamily="2" charset="2"/>
              <a:buChar char="u"/>
            </a:pPr>
            <a:r>
              <a:rPr lang="zh-TW" altLang="en-US" sz="2500" b="1" kern="100" dirty="0">
                <a:solidFill>
                  <a:srgbClr val="009999"/>
                </a:solidFill>
                <a:latin typeface="微軟正黑體" panose="020B0604030504040204" pitchFamily="34" charset="-120"/>
                <a:ea typeface="微軟正黑體" panose="020B0604030504040204" pitchFamily="34" charset="-120"/>
                <a:cs typeface="Times New Roman"/>
              </a:rPr>
              <a:t>依據：</a:t>
            </a:r>
            <a:r>
              <a:rPr lang="zh-TW" altLang="en-US" sz="2500" b="1" kern="100" dirty="0">
                <a:latin typeface="微軟正黑體" panose="020B0604030504040204" pitchFamily="34" charset="-120"/>
                <a:ea typeface="微軟正黑體" panose="020B0604030504040204" pitchFamily="34" charset="-120"/>
                <a:cs typeface="Times New Roman"/>
              </a:rPr>
              <a:t>本校高等教育深耕計畫「推動師生參與大學社會責任實踐獎助要點」</a:t>
            </a:r>
            <a:endParaRPr lang="en-US" altLang="zh-TW" sz="2500" b="1" kern="100" dirty="0">
              <a:latin typeface="微軟正黑體" panose="020B0604030504040204" pitchFamily="34" charset="-120"/>
              <a:ea typeface="微軟正黑體" panose="020B0604030504040204" pitchFamily="34" charset="-120"/>
              <a:cs typeface="Times New Roman"/>
            </a:endParaRPr>
          </a:p>
          <a:p>
            <a:pPr marL="1371600" lvl="2" indent="-457200">
              <a:lnSpc>
                <a:spcPts val="3400"/>
              </a:lnSpc>
              <a:spcBef>
                <a:spcPts val="300"/>
              </a:spcBef>
              <a:buFont typeface="Wingdings" panose="05000000000000000000" pitchFamily="2" charset="2"/>
              <a:buChar char="u"/>
            </a:pPr>
            <a:r>
              <a:rPr lang="zh-TW" altLang="en-US" sz="2500" b="1" kern="100" dirty="0">
                <a:solidFill>
                  <a:srgbClr val="009999"/>
                </a:solidFill>
                <a:latin typeface="微軟正黑體" panose="020B0604030504040204" pitchFamily="34" charset="-120"/>
                <a:ea typeface="微軟正黑體" panose="020B0604030504040204" pitchFamily="34" charset="-120"/>
                <a:cs typeface="Times New Roman"/>
                <a:sym typeface="DM Sans Bold"/>
              </a:rPr>
              <a:t>申請時間：</a:t>
            </a:r>
            <a:r>
              <a:rPr lang="zh-TW" altLang="en-US" sz="2500" kern="100" dirty="0">
                <a:latin typeface="微軟正黑體" panose="020B0604030504040204" pitchFamily="34" charset="-120"/>
                <a:ea typeface="微軟正黑體" panose="020B0604030504040204" pitchFamily="34" charset="-120"/>
                <a:cs typeface="Times New Roman"/>
              </a:rPr>
              <a:t>待當年度深耕計畫經費核定後，即公告徵件。</a:t>
            </a:r>
            <a:endParaRPr lang="en-US" altLang="zh-TW" sz="2500" kern="100" dirty="0">
              <a:latin typeface="微軟正黑體" panose="020B0604030504040204" pitchFamily="34" charset="-120"/>
              <a:ea typeface="微軟正黑體" panose="020B0604030504040204" pitchFamily="34" charset="-120"/>
              <a:cs typeface="Times New Roman"/>
            </a:endParaRPr>
          </a:p>
          <a:p>
            <a:pPr marL="1371600" lvl="2" indent="-457200">
              <a:lnSpc>
                <a:spcPts val="3400"/>
              </a:lnSpc>
              <a:spcBef>
                <a:spcPts val="300"/>
              </a:spcBef>
              <a:buFont typeface="Wingdings" panose="05000000000000000000" pitchFamily="2" charset="2"/>
              <a:buChar char="u"/>
            </a:pPr>
            <a:r>
              <a:rPr lang="zh-TW" altLang="en-US" sz="2500" b="1" kern="100" dirty="0">
                <a:solidFill>
                  <a:srgbClr val="009999"/>
                </a:solidFill>
                <a:latin typeface="微軟正黑體" panose="020B0604030504040204" pitchFamily="34" charset="-120"/>
                <a:ea typeface="微軟正黑體" panose="020B0604030504040204" pitchFamily="34" charset="-120"/>
                <a:cs typeface="Times New Roman"/>
                <a:sym typeface="DM Sans Bold"/>
              </a:rPr>
              <a:t>獎助方式：</a:t>
            </a:r>
            <a:br>
              <a:rPr lang="en-US" altLang="zh-TW" sz="2500" b="1" kern="100" dirty="0">
                <a:solidFill>
                  <a:srgbClr val="009999"/>
                </a:solidFill>
                <a:latin typeface="微軟正黑體" panose="020B0604030504040204" pitchFamily="34" charset="-120"/>
                <a:ea typeface="微軟正黑體" panose="020B0604030504040204" pitchFamily="34" charset="-120"/>
                <a:cs typeface="Times New Roman"/>
                <a:sym typeface="DM Sans Bold"/>
              </a:rPr>
            </a:br>
            <a:r>
              <a:rPr lang="zh-TW" altLang="en-US" sz="2500" kern="100" dirty="0">
                <a:latin typeface="微軟正黑體" panose="020B0604030504040204" pitchFamily="34" charset="-120"/>
                <a:ea typeface="微軟正黑體" panose="020B0604030504040204" pitchFamily="34" charset="-120"/>
                <a:cs typeface="Times New Roman"/>
              </a:rPr>
              <a:t>每年至多三名，每人每月獎勵金額依照相關會議決議分配，獎勵期間為一年。</a:t>
            </a:r>
            <a:endParaRPr lang="en-US" altLang="zh-TW" sz="2500" kern="100" dirty="0">
              <a:latin typeface="微軟正黑體" panose="020B0604030504040204" pitchFamily="34" charset="-120"/>
              <a:ea typeface="微軟正黑體" panose="020B0604030504040204" pitchFamily="34" charset="-120"/>
              <a:cs typeface="Times New Roman"/>
            </a:endParaRPr>
          </a:p>
          <a:p>
            <a:pPr marL="1371600" lvl="2" indent="-457200">
              <a:lnSpc>
                <a:spcPts val="3400"/>
              </a:lnSpc>
              <a:spcBef>
                <a:spcPts val="300"/>
              </a:spcBef>
              <a:buFont typeface="Wingdings" panose="05000000000000000000" pitchFamily="2" charset="2"/>
              <a:buChar char="u"/>
            </a:pPr>
            <a:r>
              <a:rPr lang="zh-TW" altLang="en-US" sz="2500" b="1" kern="100" dirty="0">
                <a:solidFill>
                  <a:srgbClr val="009999"/>
                </a:solidFill>
                <a:latin typeface="微軟正黑體" panose="020B0604030504040204" pitchFamily="34" charset="-120"/>
                <a:ea typeface="微軟正黑體" panose="020B0604030504040204" pitchFamily="34" charset="-120"/>
                <a:cs typeface="Times New Roman"/>
                <a:sym typeface="DM Sans Bold"/>
              </a:rPr>
              <a:t>審查程序：</a:t>
            </a:r>
            <a:endParaRPr lang="en-US" altLang="zh-TW" sz="2500" b="1" kern="100" dirty="0">
              <a:solidFill>
                <a:srgbClr val="009999"/>
              </a:solidFill>
              <a:latin typeface="微軟正黑體" panose="020B0604030504040204" pitchFamily="34" charset="-120"/>
              <a:ea typeface="微軟正黑體" panose="020B0604030504040204" pitchFamily="34" charset="-120"/>
              <a:cs typeface="Times New Roman"/>
              <a:sym typeface="DM Sans Bold"/>
            </a:endParaRPr>
          </a:p>
          <a:p>
            <a:pPr marL="1714500" lvl="3" indent="-342900">
              <a:lnSpc>
                <a:spcPts val="3400"/>
              </a:lnSpc>
              <a:spcBef>
                <a:spcPts val="300"/>
              </a:spcBef>
              <a:buFont typeface="Arial" panose="020B0604020202020204" pitchFamily="34" charset="0"/>
              <a:buChar char="•"/>
            </a:pPr>
            <a:r>
              <a:rPr lang="zh-TW" altLang="en-US" sz="2500" b="1" kern="100" dirty="0">
                <a:latin typeface="微軟正黑體" panose="020B0604030504040204" pitchFamily="34" charset="-120"/>
                <a:ea typeface="微軟正黑體" panose="020B0604030504040204" pitchFamily="34" charset="-120"/>
                <a:cs typeface="Times New Roman"/>
              </a:rPr>
              <a:t>第一階段：</a:t>
            </a:r>
            <a:r>
              <a:rPr lang="zh-TW" altLang="en-US" sz="2500" kern="100" dirty="0">
                <a:latin typeface="微軟正黑體" panose="020B0604030504040204" pitchFamily="34" charset="-120"/>
                <a:ea typeface="微軟正黑體" panose="020B0604030504040204" pitchFamily="34" charset="-120"/>
                <a:cs typeface="Times New Roman"/>
              </a:rPr>
              <a:t>委外書審</a:t>
            </a:r>
            <a:endParaRPr lang="en-US" altLang="zh-TW" sz="2500" kern="100" dirty="0">
              <a:latin typeface="微軟正黑體" panose="020B0604030504040204" pitchFamily="34" charset="-120"/>
              <a:ea typeface="微軟正黑體" panose="020B0604030504040204" pitchFamily="34" charset="-120"/>
              <a:cs typeface="Times New Roman"/>
            </a:endParaRPr>
          </a:p>
          <a:p>
            <a:pPr marL="1714500" lvl="3" indent="-342900">
              <a:lnSpc>
                <a:spcPts val="3400"/>
              </a:lnSpc>
              <a:spcBef>
                <a:spcPts val="300"/>
              </a:spcBef>
              <a:buFont typeface="Arial" panose="020B0604020202020204" pitchFamily="34" charset="0"/>
              <a:buChar char="•"/>
            </a:pPr>
            <a:r>
              <a:rPr lang="zh-TW" altLang="en-US" sz="2500" b="1" kern="100" dirty="0">
                <a:latin typeface="微軟正黑體" panose="020B0604030504040204" pitchFamily="34" charset="-120"/>
                <a:ea typeface="微軟正黑體" panose="020B0604030504040204" pitchFamily="34" charset="-120"/>
                <a:cs typeface="Times New Roman"/>
              </a:rPr>
              <a:t>第二階段：</a:t>
            </a:r>
            <a:r>
              <a:rPr lang="zh-TW" altLang="en-US" sz="2500" kern="100" dirty="0">
                <a:latin typeface="微軟正黑體" panose="020B0604030504040204" pitchFamily="34" charset="-120"/>
                <a:ea typeface="微軟正黑體" panose="020B0604030504040204" pitchFamily="34" charset="-120"/>
                <a:cs typeface="Times New Roman"/>
              </a:rPr>
              <a:t>由本校組成審核委員會，委員</a:t>
            </a:r>
            <a:r>
              <a:rPr lang="en-US" altLang="zh-TW" sz="2500" kern="100" dirty="0">
                <a:latin typeface="微軟正黑體" panose="020B0604030504040204" pitchFamily="34" charset="-120"/>
                <a:ea typeface="微軟正黑體" panose="020B0604030504040204" pitchFamily="34" charset="-120"/>
                <a:cs typeface="Times New Roman"/>
              </a:rPr>
              <a:t>5-7</a:t>
            </a:r>
            <a:r>
              <a:rPr lang="zh-TW" altLang="en-US" sz="2500" kern="100" dirty="0">
                <a:latin typeface="微軟正黑體" panose="020B0604030504040204" pitchFamily="34" charset="-120"/>
                <a:ea typeface="微軟正黑體" panose="020B0604030504040204" pitchFamily="34" charset="-120"/>
                <a:cs typeface="Times New Roman"/>
              </a:rPr>
              <a:t>人，由校長指定之副校長為召集人，研發長為當然委員。</a:t>
            </a:r>
            <a:endParaRPr lang="zh-TW" altLang="en-US" sz="2500" kern="100" dirty="0">
              <a:effectLst/>
              <a:latin typeface="微軟正黑體" panose="020B0604030504040204" pitchFamily="34" charset="-120"/>
              <a:ea typeface="微軟正黑體" panose="020B0604030504040204" pitchFamily="34" charset="-120"/>
              <a:cs typeface="Times New Roman"/>
            </a:endParaRPr>
          </a:p>
          <a:p>
            <a:pPr lvl="3">
              <a:lnSpc>
                <a:spcPts val="3334"/>
              </a:lnSpc>
            </a:pPr>
            <a:endParaRPr lang="en-US" altLang="zh-TW" sz="2800" b="1" dirty="0">
              <a:latin typeface="微軟正黑體" panose="020B0604030504040204" pitchFamily="34" charset="-120"/>
              <a:ea typeface="微軟正黑體" panose="020B0604030504040204" pitchFamily="34" charset="-120"/>
              <a:cs typeface="Times New Roman" panose="02020603050405020304" pitchFamily="18" charset="0"/>
            </a:endParaRPr>
          </a:p>
          <a:p>
            <a:pPr algn="l">
              <a:lnSpc>
                <a:spcPts val="3334"/>
              </a:lnSpc>
            </a:pPr>
            <a:endParaRPr lang="zh-TW" altLang="en-US" sz="2500" b="1" dirty="0">
              <a:latin typeface="微軟正黑體" panose="020B0604030504040204" pitchFamily="34" charset="-120"/>
              <a:ea typeface="微軟正黑體" panose="020B0604030504040204" pitchFamily="34" charset="-120"/>
              <a:sym typeface="DM Sans Bold"/>
            </a:endParaRPr>
          </a:p>
        </p:txBody>
      </p:sp>
      <p:sp>
        <p:nvSpPr>
          <p:cNvPr id="11" name="Freeform 22">
            <a:extLst>
              <a:ext uri="{FF2B5EF4-FFF2-40B4-BE49-F238E27FC236}">
                <a16:creationId xmlns:a16="http://schemas.microsoft.com/office/drawing/2014/main" id="{21C20ED9-30F8-BF75-E0C1-3F9DF6316AC4}"/>
              </a:ext>
            </a:extLst>
          </p:cNvPr>
          <p:cNvSpPr/>
          <p:nvPr/>
        </p:nvSpPr>
        <p:spPr>
          <a:xfrm>
            <a:off x="5788457" y="1832401"/>
            <a:ext cx="6711084" cy="55258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7" name="TextBox 26">
            <a:extLst>
              <a:ext uri="{FF2B5EF4-FFF2-40B4-BE49-F238E27FC236}">
                <a16:creationId xmlns:a16="http://schemas.microsoft.com/office/drawing/2014/main" id="{2F85B5FA-FB69-64F3-F985-C88D1AD3CAA6}"/>
              </a:ext>
            </a:extLst>
          </p:cNvPr>
          <p:cNvSpPr txBox="1"/>
          <p:nvPr/>
        </p:nvSpPr>
        <p:spPr>
          <a:xfrm>
            <a:off x="2008644" y="1343547"/>
            <a:ext cx="14178363" cy="1041439"/>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獎補助類別</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十一</a:t>
            </a:r>
            <a:r>
              <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rPr>
              <a:t>)</a:t>
            </a:r>
          </a:p>
        </p:txBody>
      </p:sp>
      <p:sp>
        <p:nvSpPr>
          <p:cNvPr id="12" name="TextBox 28">
            <a:extLst>
              <a:ext uri="{FF2B5EF4-FFF2-40B4-BE49-F238E27FC236}">
                <a16:creationId xmlns:a16="http://schemas.microsoft.com/office/drawing/2014/main" id="{B206C6D9-8D0F-873D-512F-D5CB54FA931B}"/>
              </a:ext>
            </a:extLst>
          </p:cNvPr>
          <p:cNvSpPr txBox="1"/>
          <p:nvPr/>
        </p:nvSpPr>
        <p:spPr>
          <a:xfrm>
            <a:off x="2819400" y="7523058"/>
            <a:ext cx="3561890" cy="338554"/>
          </a:xfrm>
          <a:prstGeom prst="rect">
            <a:avLst/>
          </a:prstGeom>
        </p:spPr>
        <p:txBody>
          <a:bodyPr wrap="square" lIns="0" tIns="0" rIns="0" bIns="0" rtlCol="0" anchor="t">
            <a:spAutoFit/>
          </a:bodyPr>
          <a:lstStyle/>
          <a:p>
            <a:pPr marL="149225" lvl="1" algn="l"/>
            <a:r>
              <a:rPr lang="zh-TW" altLang="en-US" sz="2200"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a:t>
            </a:r>
            <a:r>
              <a:rPr lang="zh-TW" altLang="en-US" sz="2200" dirty="0">
                <a:solidFill>
                  <a:srgbClr val="E88177"/>
                </a:solidFill>
                <a:latin typeface="微軟正黑體" panose="020B0604030504040204" pitchFamily="34" charset="-120"/>
                <a:ea typeface="微軟正黑體" panose="020B0604030504040204" pitchFamily="34" charset="-120"/>
                <a:cs typeface="DM Sans"/>
                <a:sym typeface="DM Sans"/>
              </a:rPr>
              <a:t>創新育成中心</a:t>
            </a:r>
            <a:endParaRPr lang="en-US" sz="2200"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Tree>
    <p:extLst>
      <p:ext uri="{BB962C8B-B14F-4D97-AF65-F5344CB8AC3E}">
        <p14:creationId xmlns:p14="http://schemas.microsoft.com/office/powerpoint/2010/main" val="2361115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圓角 5">
            <a:extLst>
              <a:ext uri="{FF2B5EF4-FFF2-40B4-BE49-F238E27FC236}">
                <a16:creationId xmlns:a16="http://schemas.microsoft.com/office/drawing/2014/main" id="{19BEE2B4-AED5-1099-5C1E-D633E099B6ED}"/>
              </a:ext>
            </a:extLst>
          </p:cNvPr>
          <p:cNvSpPr/>
          <p:nvPr/>
        </p:nvSpPr>
        <p:spPr>
          <a:xfrm>
            <a:off x="4953000" y="621875"/>
            <a:ext cx="7391400" cy="9043249"/>
          </a:xfrm>
          <a:prstGeom prst="roundRect">
            <a:avLst>
              <a:gd name="adj" fmla="val 204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Freeform 4">
            <a:extLst>
              <a:ext uri="{FF2B5EF4-FFF2-40B4-BE49-F238E27FC236}">
                <a16:creationId xmlns:a16="http://schemas.microsoft.com/office/drawing/2014/main" id="{C1869559-8ACC-7400-5C5F-C2106B62A2A4}"/>
              </a:ext>
            </a:extLst>
          </p:cNvPr>
          <p:cNvSpPr/>
          <p:nvPr/>
        </p:nvSpPr>
        <p:spPr>
          <a:xfrm>
            <a:off x="4985657" y="4046977"/>
            <a:ext cx="7239000" cy="1722453"/>
          </a:xfrm>
          <a:custGeom>
            <a:avLst/>
            <a:gdLst/>
            <a:ahLst/>
            <a:cxnLst/>
            <a:rect l="l" t="t" r="r" b="b"/>
            <a:pathLst>
              <a:path w="10228058" h="1710875">
                <a:moveTo>
                  <a:pt x="0" y="0"/>
                </a:moveTo>
                <a:lnTo>
                  <a:pt x="10228058" y="0"/>
                </a:lnTo>
                <a:lnTo>
                  <a:pt x="10228058" y="1710876"/>
                </a:lnTo>
                <a:lnTo>
                  <a:pt x="0" y="1710876"/>
                </a:lnTo>
                <a:lnTo>
                  <a:pt x="0" y="0"/>
                </a:lnTo>
                <a:close/>
              </a:path>
            </a:pathLst>
          </a:custGeom>
          <a:blipFill>
            <a:blip r:embed="rId2">
              <a:duotone>
                <a:prstClr val="black"/>
                <a:schemeClr val="accent3">
                  <a:tint val="45000"/>
                  <a:satMod val="400000"/>
                </a:schemeClr>
              </a:duotone>
              <a:extLst>
                <a:ext uri="{96DAC541-7B7A-43D3-8B79-37D633B846F1}">
                  <asvg:svgBlip xmlns:asvg="http://schemas.microsoft.com/office/drawing/2016/SVG/main" r:embed="rId3"/>
                </a:ext>
              </a:extLst>
            </a:blip>
            <a:stretch>
              <a:fillRect/>
            </a:stretch>
          </a:blipFill>
        </p:spPr>
        <p:txBody>
          <a:bodyPr/>
          <a:lstStyle/>
          <a:p>
            <a:endParaRPr lang="zh-TW" altLang="en-US" dirty="0"/>
          </a:p>
        </p:txBody>
      </p:sp>
      <p:sp>
        <p:nvSpPr>
          <p:cNvPr id="2" name="TextBox 7">
            <a:extLst>
              <a:ext uri="{FF2B5EF4-FFF2-40B4-BE49-F238E27FC236}">
                <a16:creationId xmlns:a16="http://schemas.microsoft.com/office/drawing/2014/main" id="{086DA554-4585-4B11-1261-4CE5B68323AB}"/>
              </a:ext>
            </a:extLst>
          </p:cNvPr>
          <p:cNvSpPr txBox="1"/>
          <p:nvPr/>
        </p:nvSpPr>
        <p:spPr>
          <a:xfrm>
            <a:off x="4985657" y="3924300"/>
            <a:ext cx="7239000" cy="1538883"/>
          </a:xfrm>
          <a:prstGeom prst="rect">
            <a:avLst/>
          </a:prstGeom>
        </p:spPr>
        <p:txBody>
          <a:bodyPr wrap="square" lIns="0" tIns="0" rIns="0" bIns="0" rtlCol="0" anchor="t">
            <a:spAutoFit/>
          </a:bodyPr>
          <a:lstStyle/>
          <a:p>
            <a:pPr marL="0" lvl="0" indent="0" algn="ctr">
              <a:spcBef>
                <a:spcPct val="0"/>
              </a:spcBef>
            </a:pPr>
            <a:r>
              <a:rPr lang="en-US" altLang="zh-TW" sz="10000" b="1" dirty="0">
                <a:solidFill>
                  <a:srgbClr val="01070A"/>
                </a:solidFill>
                <a:latin typeface="微軟正黑體" panose="020B0604030504040204" pitchFamily="34" charset="-120"/>
                <a:ea typeface="微軟正黑體" panose="020B0604030504040204" pitchFamily="34" charset="-120"/>
                <a:cs typeface="Carelia"/>
                <a:sym typeface="Carelia"/>
              </a:rPr>
              <a:t>5</a:t>
            </a:r>
            <a:r>
              <a:rPr lang="zh-TW" altLang="en-US" sz="10000" b="1" dirty="0">
                <a:solidFill>
                  <a:srgbClr val="01070A"/>
                </a:solidFill>
                <a:latin typeface="微軟正黑體" panose="020B0604030504040204" pitchFamily="34" charset="-120"/>
                <a:ea typeface="微軟正黑體" panose="020B0604030504040204" pitchFamily="34" charset="-120"/>
                <a:cs typeface="Carelia"/>
                <a:sym typeface="Carelia"/>
              </a:rPr>
              <a:t>、研發成果</a:t>
            </a:r>
            <a:endParaRPr lang="en-US" altLang="zh-TW" sz="100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grpSp>
        <p:nvGrpSpPr>
          <p:cNvPr id="8" name="群組 7">
            <a:extLst>
              <a:ext uri="{FF2B5EF4-FFF2-40B4-BE49-F238E27FC236}">
                <a16:creationId xmlns:a16="http://schemas.microsoft.com/office/drawing/2014/main" id="{BB99CB33-B345-3FA2-92DC-3FCC51EB9DDD}"/>
              </a:ext>
            </a:extLst>
          </p:cNvPr>
          <p:cNvGrpSpPr/>
          <p:nvPr/>
        </p:nvGrpSpPr>
        <p:grpSpPr>
          <a:xfrm>
            <a:off x="13487400" y="5742216"/>
            <a:ext cx="4290183" cy="3964532"/>
            <a:chOff x="13427244" y="5753101"/>
            <a:chExt cx="4290183" cy="3964532"/>
          </a:xfrm>
        </p:grpSpPr>
        <p:sp>
          <p:nvSpPr>
            <p:cNvPr id="9" name="Freeform 4">
              <a:extLst>
                <a:ext uri="{FF2B5EF4-FFF2-40B4-BE49-F238E27FC236}">
                  <a16:creationId xmlns:a16="http://schemas.microsoft.com/office/drawing/2014/main" id="{9C8CF27D-9FAF-BE67-3419-91E37044D287}"/>
                </a:ext>
              </a:extLst>
            </p:cNvPr>
            <p:cNvSpPr/>
            <p:nvPr/>
          </p:nvSpPr>
          <p:spPr>
            <a:xfrm>
              <a:off x="13427244" y="5753101"/>
              <a:ext cx="4114800" cy="3964532"/>
            </a:xfrm>
            <a:custGeom>
              <a:avLst/>
              <a:gdLst/>
              <a:ahLst/>
              <a:cxnLst/>
              <a:rect l="l" t="t" r="r" b="b"/>
              <a:pathLst>
                <a:path w="1844365" h="1782117">
                  <a:moveTo>
                    <a:pt x="0" y="0"/>
                  </a:moveTo>
                  <a:lnTo>
                    <a:pt x="1844364" y="0"/>
                  </a:lnTo>
                  <a:lnTo>
                    <a:pt x="1844364" y="1782118"/>
                  </a:lnTo>
                  <a:lnTo>
                    <a:pt x="0" y="17821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22">
              <a:extLst>
                <a:ext uri="{FF2B5EF4-FFF2-40B4-BE49-F238E27FC236}">
                  <a16:creationId xmlns:a16="http://schemas.microsoft.com/office/drawing/2014/main" id="{37FABF4C-6C9E-2ED6-D68F-EC4D15FE7AA6}"/>
                </a:ext>
              </a:extLst>
            </p:cNvPr>
            <p:cNvSpPr/>
            <p:nvPr/>
          </p:nvSpPr>
          <p:spPr>
            <a:xfrm rot="282697" flipH="1">
              <a:off x="16459345" y="6876438"/>
              <a:ext cx="1258082" cy="1890993"/>
            </a:xfrm>
            <a:custGeom>
              <a:avLst/>
              <a:gdLst/>
              <a:ahLst/>
              <a:cxnLst/>
              <a:rect l="l" t="t" r="r" b="b"/>
              <a:pathLst>
                <a:path w="973890" h="1524680">
                  <a:moveTo>
                    <a:pt x="0" y="0"/>
                  </a:moveTo>
                  <a:lnTo>
                    <a:pt x="973890" y="0"/>
                  </a:lnTo>
                  <a:lnTo>
                    <a:pt x="973890" y="1524680"/>
                  </a:lnTo>
                  <a:lnTo>
                    <a:pt x="0" y="15246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Tree>
    <p:extLst>
      <p:ext uri="{BB962C8B-B14F-4D97-AF65-F5344CB8AC3E}">
        <p14:creationId xmlns:p14="http://schemas.microsoft.com/office/powerpoint/2010/main" val="2615467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E597A9A-3DCA-C415-9B20-D5AF635C1020}"/>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22</a:t>
            </a:fld>
            <a:endParaRPr lang="en-US"/>
          </a:p>
        </p:txBody>
      </p:sp>
      <p:sp>
        <p:nvSpPr>
          <p:cNvPr id="5" name="Freeform 7">
            <a:extLst>
              <a:ext uri="{FF2B5EF4-FFF2-40B4-BE49-F238E27FC236}">
                <a16:creationId xmlns:a16="http://schemas.microsoft.com/office/drawing/2014/main" id="{B736FC29-843C-0ADB-B0F3-DF8EE2F2F063}"/>
              </a:ext>
            </a:extLst>
          </p:cNvPr>
          <p:cNvSpPr/>
          <p:nvPr/>
        </p:nvSpPr>
        <p:spPr>
          <a:xfrm>
            <a:off x="2054818" y="982325"/>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6" name="Freeform 9">
            <a:extLst>
              <a:ext uri="{FF2B5EF4-FFF2-40B4-BE49-F238E27FC236}">
                <a16:creationId xmlns:a16="http://schemas.microsoft.com/office/drawing/2014/main" id="{EA38CCFC-3013-B48C-5E90-5A7B15E8964A}"/>
              </a:ext>
            </a:extLst>
          </p:cNvPr>
          <p:cNvSpPr/>
          <p:nvPr/>
        </p:nvSpPr>
        <p:spPr>
          <a:xfrm>
            <a:off x="13826810" y="7002101"/>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TextBox 28">
            <a:extLst>
              <a:ext uri="{FF2B5EF4-FFF2-40B4-BE49-F238E27FC236}">
                <a16:creationId xmlns:a16="http://schemas.microsoft.com/office/drawing/2014/main" id="{CF2297F1-F803-D26A-4C3A-1F6DB5F731D6}"/>
              </a:ext>
            </a:extLst>
          </p:cNvPr>
          <p:cNvSpPr txBox="1"/>
          <p:nvPr/>
        </p:nvSpPr>
        <p:spPr>
          <a:xfrm>
            <a:off x="2542372" y="8275159"/>
            <a:ext cx="6144428"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洽詢：產學與推廣教育中心</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8" name="Freeform 22">
            <a:extLst>
              <a:ext uri="{FF2B5EF4-FFF2-40B4-BE49-F238E27FC236}">
                <a16:creationId xmlns:a16="http://schemas.microsoft.com/office/drawing/2014/main" id="{489B227F-EB22-03D2-D5E9-D6BC92E08E57}"/>
              </a:ext>
            </a:extLst>
          </p:cNvPr>
          <p:cNvSpPr/>
          <p:nvPr/>
        </p:nvSpPr>
        <p:spPr>
          <a:xfrm>
            <a:off x="5788457" y="1832401"/>
            <a:ext cx="6711084" cy="55258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3" name="TextBox 26">
            <a:extLst>
              <a:ext uri="{FF2B5EF4-FFF2-40B4-BE49-F238E27FC236}">
                <a16:creationId xmlns:a16="http://schemas.microsoft.com/office/drawing/2014/main" id="{C71A557F-7829-727D-97E4-5FCE47815CB3}"/>
              </a:ext>
            </a:extLst>
          </p:cNvPr>
          <p:cNvSpPr txBox="1"/>
          <p:nvPr/>
        </p:nvSpPr>
        <p:spPr>
          <a:xfrm>
            <a:off x="3807590" y="1411386"/>
            <a:ext cx="8894674" cy="1042401"/>
          </a:xfrm>
          <a:prstGeom prst="rect">
            <a:avLst/>
          </a:prstGeom>
        </p:spPr>
        <p:txBody>
          <a:bodyPr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專利申請</a:t>
            </a:r>
            <a:endParaRPr lang="en-US" sz="63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
        <p:nvSpPr>
          <p:cNvPr id="9" name="Freeform 22">
            <a:extLst>
              <a:ext uri="{FF2B5EF4-FFF2-40B4-BE49-F238E27FC236}">
                <a16:creationId xmlns:a16="http://schemas.microsoft.com/office/drawing/2014/main" id="{DCCDFD44-37DA-A590-C914-F22728649BA6}"/>
              </a:ext>
            </a:extLst>
          </p:cNvPr>
          <p:cNvSpPr/>
          <p:nvPr/>
        </p:nvSpPr>
        <p:spPr>
          <a:xfrm>
            <a:off x="3072804" y="2816887"/>
            <a:ext cx="5297270" cy="41730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28">
            <a:extLst>
              <a:ext uri="{FF2B5EF4-FFF2-40B4-BE49-F238E27FC236}">
                <a16:creationId xmlns:a16="http://schemas.microsoft.com/office/drawing/2014/main" id="{38483203-B385-10E2-A46D-52DBBBBED95B}"/>
              </a:ext>
            </a:extLst>
          </p:cNvPr>
          <p:cNvSpPr txBox="1"/>
          <p:nvPr/>
        </p:nvSpPr>
        <p:spPr>
          <a:xfrm>
            <a:off x="2971800" y="2781300"/>
            <a:ext cx="11734800" cy="4000967"/>
          </a:xfrm>
          <a:prstGeom prst="rect">
            <a:avLst/>
          </a:prstGeom>
        </p:spPr>
        <p:txBody>
          <a:bodyPr wrap="square" lIns="0" tIns="0" rIns="0" bIns="0" rtlCol="0" anchor="t">
            <a:spAutoFit/>
          </a:bodyPr>
          <a:lstStyle/>
          <a:p>
            <a:pPr marL="438150" indent="-342900">
              <a:lnSpc>
                <a:spcPts val="3500"/>
              </a:lnSpc>
              <a:spcBef>
                <a:spcPts val="0"/>
              </a:spcBef>
              <a:buFont typeface="Wingdings" panose="05000000000000000000" pitchFamily="2" charset="2"/>
              <a:buChar char="u"/>
            </a:pPr>
            <a:r>
              <a:rPr lang="zh-TW" altLang="en-US" sz="2900" b="1"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依本校「專利權管理要點」</a:t>
            </a:r>
            <a:endParaRPr lang="en-US" altLang="zh-TW" sz="2900" b="1"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990600" indent="-342900">
              <a:lnSpc>
                <a:spcPts val="3500"/>
              </a:lnSpc>
              <a:spcBef>
                <a:spcPts val="0"/>
              </a:spcBef>
              <a:buFont typeface="Wingdings" panose="05000000000000000000" pitchFamily="2" charset="2"/>
              <a:buChar char="l"/>
            </a:pPr>
            <a:r>
              <a:rPr lang="zh-TW" altLang="en-US" sz="2500" b="1" u="sng" dirty="0">
                <a:latin typeface="微軟正黑體" panose="020B0604030504040204" pitchFamily="34" charset="-120"/>
                <a:ea typeface="微軟正黑體" panose="020B0604030504040204" pitchFamily="34" charset="-120"/>
                <a:cs typeface="Times New Roman" panose="02020603050405020304" pitchFamily="18" charset="0"/>
              </a:rPr>
              <a:t>維護</a:t>
            </a: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2500" b="1" dirty="0">
              <a:latin typeface="微軟正黑體" panose="020B0604030504040204" pitchFamily="34" charset="-120"/>
              <a:ea typeface="微軟正黑體" panose="020B0604030504040204" pitchFamily="34" charset="-120"/>
              <a:cs typeface="Times New Roman" panose="02020603050405020304" pitchFamily="18" charset="0"/>
            </a:endParaRPr>
          </a:p>
          <a:p>
            <a:pPr marL="1428750" indent="-342900">
              <a:lnSpc>
                <a:spcPts val="3500"/>
              </a:lnSpc>
              <a:spcBef>
                <a:spcPts val="0"/>
              </a:spcBef>
              <a:buFont typeface="Wingdings" panose="05000000000000000000" pitchFamily="2" charset="2"/>
              <a:buChar char="ü"/>
            </a:pP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發明專利</a:t>
            </a: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以獲證後</a:t>
            </a:r>
            <a:r>
              <a:rPr lang="en-US" altLang="zh-TW" sz="2500" u="sng" dirty="0">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2500" u="sng" dirty="0">
                <a:latin typeface="微軟正黑體" panose="020B0604030504040204" pitchFamily="34" charset="-120"/>
                <a:ea typeface="微軟正黑體" panose="020B0604030504040204" pitchFamily="34" charset="-120"/>
                <a:cs typeface="Times New Roman" panose="02020603050405020304" pitchFamily="18" charset="0"/>
              </a:rPr>
              <a:t>年</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為</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上限。</a:t>
            </a:r>
            <a:endParaRPr lang="en-US" altLang="zh-TW" sz="2500" dirty="0">
              <a:latin typeface="微軟正黑體" panose="020B0604030504040204" pitchFamily="34" charset="-120"/>
              <a:ea typeface="微軟正黑體" panose="020B0604030504040204" pitchFamily="34" charset="-120"/>
              <a:cs typeface="Times New Roman" panose="02020603050405020304" pitchFamily="18" charset="0"/>
            </a:endParaRPr>
          </a:p>
          <a:p>
            <a:pPr marL="1428750" indent="-342900">
              <a:lnSpc>
                <a:spcPts val="3500"/>
              </a:lnSpc>
              <a:spcBef>
                <a:spcPts val="0"/>
              </a:spcBef>
              <a:buFont typeface="Wingdings" panose="05000000000000000000" pitchFamily="2" charset="2"/>
              <a:buChar char="ü"/>
            </a:pP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 </a:t>
            </a: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新型及</a:t>
            </a:r>
            <a:r>
              <a:rPr lang="zh-TW" altLang="en-US" sz="2500" b="1" u="sng" dirty="0">
                <a:latin typeface="微軟正黑體" panose="020B0604030504040204" pitchFamily="34" charset="-120"/>
                <a:ea typeface="微軟正黑體" panose="020B0604030504040204" pitchFamily="34" charset="-120"/>
                <a:cs typeface="Times New Roman" panose="02020603050405020304" pitchFamily="18" charset="0"/>
              </a:rPr>
              <a:t>設計</a:t>
            </a:r>
            <a:r>
              <a:rPr lang="en-US"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新式樣</a:t>
            </a:r>
            <a:r>
              <a:rPr lang="en-US"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專利</a:t>
            </a: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以獲證後</a:t>
            </a:r>
            <a:r>
              <a:rPr lang="en-US" altLang="zh-TW" sz="2500" u="sng" dirty="0">
                <a:latin typeface="微軟正黑體" panose="020B0604030504040204" pitchFamily="34" charset="-120"/>
                <a:ea typeface="微軟正黑體" panose="020B0604030504040204" pitchFamily="34" charset="-120"/>
                <a:cs typeface="Times New Roman" panose="02020603050405020304" pitchFamily="18" charset="0"/>
              </a:rPr>
              <a:t>3</a:t>
            </a:r>
            <a:r>
              <a:rPr lang="zh-TW" altLang="zh-TW" sz="2500" u="sng" dirty="0">
                <a:latin typeface="微軟正黑體" panose="020B0604030504040204" pitchFamily="34" charset="-120"/>
                <a:ea typeface="微軟正黑體" panose="020B0604030504040204" pitchFamily="34" charset="-120"/>
                <a:cs typeface="Times New Roman" panose="02020603050405020304" pitchFamily="18" charset="0"/>
              </a:rPr>
              <a:t>年</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為</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上限</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2500" dirty="0">
              <a:latin typeface="微軟正黑體" panose="020B0604030504040204" pitchFamily="34" charset="-120"/>
              <a:ea typeface="微軟正黑體" panose="020B0604030504040204" pitchFamily="34" charset="-120"/>
              <a:cs typeface="Times New Roman" panose="02020603050405020304" pitchFamily="18" charset="0"/>
            </a:endParaRPr>
          </a:p>
          <a:p>
            <a:pPr marL="990600" indent="-342900">
              <a:lnSpc>
                <a:spcPts val="3500"/>
              </a:lnSpc>
              <a:buFont typeface="Wingdings" panose="05000000000000000000" pitchFamily="2" charset="2"/>
              <a:buChar char="l"/>
            </a:pPr>
            <a:r>
              <a:rPr lang="zh-TW" altLang="en-US" sz="2500" b="1" u="sng" dirty="0">
                <a:latin typeface="微軟正黑體" panose="020B0604030504040204" pitchFamily="34" charset="-120"/>
                <a:ea typeface="微軟正黑體" panose="020B0604030504040204" pitchFamily="34" charset="-120"/>
                <a:cs typeface="Times New Roman" panose="02020603050405020304" pitchFamily="18" charset="0"/>
              </a:rPr>
              <a:t>維護年限之展延：</a:t>
            </a:r>
            <a:endParaRPr lang="en-US" altLang="zh-TW" sz="2500" b="1" u="sng" dirty="0">
              <a:latin typeface="微軟正黑體" panose="020B0604030504040204" pitchFamily="34" charset="-120"/>
              <a:ea typeface="微軟正黑體" panose="020B0604030504040204" pitchFamily="34" charset="-120"/>
              <a:cs typeface="Times New Roman" panose="02020603050405020304" pitchFamily="18" charset="0"/>
            </a:endParaRPr>
          </a:p>
          <a:p>
            <a:pPr marL="1428750" indent="-457200">
              <a:lnSpc>
                <a:spcPts val="3500"/>
              </a:lnSpc>
              <a:spcBef>
                <a:spcPts val="0"/>
              </a:spcBef>
              <a:buFont typeface="Wingdings" panose="05000000000000000000" pitchFamily="2" charset="2"/>
              <a:buChar char="ü"/>
              <a:tabLst>
                <a:tab pos="1428750" algn="l"/>
              </a:tabLst>
            </a:pP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屬自行研發之專利</a:t>
            </a: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發明人或創作人需於維護年限期滿</a:t>
            </a:r>
            <a:r>
              <a:rPr lang="en-US" altLang="zh-TW" sz="2500" dirty="0">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年前，主動向</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研發處</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提出專利維護年限展延申請。</a:t>
            </a:r>
            <a:endParaRPr lang="en-US" altLang="zh-TW" sz="2500" dirty="0">
              <a:latin typeface="微軟正黑體" panose="020B0604030504040204" pitchFamily="34" charset="-120"/>
              <a:ea typeface="微軟正黑體" panose="020B0604030504040204" pitchFamily="34" charset="-120"/>
              <a:cs typeface="Times New Roman" panose="02020603050405020304" pitchFamily="18" charset="0"/>
            </a:endParaRPr>
          </a:p>
          <a:p>
            <a:pPr marL="1428750" indent="-457200">
              <a:lnSpc>
                <a:spcPts val="3500"/>
              </a:lnSpc>
              <a:spcBef>
                <a:spcPts val="0"/>
              </a:spcBef>
              <a:buFont typeface="Wingdings" panose="05000000000000000000" pitchFamily="2" charset="2"/>
              <a:buChar char="ü"/>
              <a:tabLst>
                <a:tab pos="1428750" algn="l"/>
              </a:tabLst>
            </a:pPr>
            <a:r>
              <a:rPr lang="zh-TW" altLang="zh-TW" sz="2500" b="1" u="sng" dirty="0">
                <a:latin typeface="微軟正黑體" panose="020B0604030504040204" pitchFamily="34" charset="-120"/>
                <a:ea typeface="微軟正黑體" panose="020B0604030504040204" pitchFamily="34" charset="-120"/>
                <a:cs typeface="Times New Roman" panose="02020603050405020304" pitchFamily="18" charset="0"/>
              </a:rPr>
              <a:t>屬政府資助研發之專利</a:t>
            </a:r>
            <a:r>
              <a:rPr lang="zh-TW" altLang="en-US" sz="2500" b="1"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發明人或創作人需於維護年限期滿</a:t>
            </a:r>
            <a:r>
              <a:rPr lang="en-US" altLang="zh-TW" sz="2500" dirty="0">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年半前，主動向</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研發處</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提出專利維護年限展延申請。</a:t>
            </a:r>
            <a:endParaRPr lang="en-US" altLang="zh-TW" sz="25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81970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1E597A9A-3DCA-C415-9B20-D5AF635C1020}"/>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23</a:t>
            </a:fld>
            <a:endParaRPr lang="en-US"/>
          </a:p>
        </p:txBody>
      </p:sp>
      <p:sp>
        <p:nvSpPr>
          <p:cNvPr id="5" name="Freeform 7">
            <a:extLst>
              <a:ext uri="{FF2B5EF4-FFF2-40B4-BE49-F238E27FC236}">
                <a16:creationId xmlns:a16="http://schemas.microsoft.com/office/drawing/2014/main" id="{B736FC29-843C-0ADB-B0F3-DF8EE2F2F063}"/>
              </a:ext>
            </a:extLst>
          </p:cNvPr>
          <p:cNvSpPr/>
          <p:nvPr/>
        </p:nvSpPr>
        <p:spPr>
          <a:xfrm>
            <a:off x="2054818" y="982325"/>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6" name="Freeform 9">
            <a:extLst>
              <a:ext uri="{FF2B5EF4-FFF2-40B4-BE49-F238E27FC236}">
                <a16:creationId xmlns:a16="http://schemas.microsoft.com/office/drawing/2014/main" id="{EA38CCFC-3013-B48C-5E90-5A7B15E8964A}"/>
              </a:ext>
            </a:extLst>
          </p:cNvPr>
          <p:cNvSpPr/>
          <p:nvPr/>
        </p:nvSpPr>
        <p:spPr>
          <a:xfrm>
            <a:off x="13826810" y="7002101"/>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TextBox 28">
            <a:extLst>
              <a:ext uri="{FF2B5EF4-FFF2-40B4-BE49-F238E27FC236}">
                <a16:creationId xmlns:a16="http://schemas.microsoft.com/office/drawing/2014/main" id="{CF2297F1-F803-D26A-4C3A-1F6DB5F731D6}"/>
              </a:ext>
            </a:extLst>
          </p:cNvPr>
          <p:cNvSpPr txBox="1"/>
          <p:nvPr/>
        </p:nvSpPr>
        <p:spPr>
          <a:xfrm>
            <a:off x="2542372" y="8429915"/>
            <a:ext cx="6144428"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洽詢：產學與推廣教育中心</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8" name="Freeform 22">
            <a:extLst>
              <a:ext uri="{FF2B5EF4-FFF2-40B4-BE49-F238E27FC236}">
                <a16:creationId xmlns:a16="http://schemas.microsoft.com/office/drawing/2014/main" id="{489B227F-EB22-03D2-D5E9-D6BC92E08E57}"/>
              </a:ext>
            </a:extLst>
          </p:cNvPr>
          <p:cNvSpPr/>
          <p:nvPr/>
        </p:nvSpPr>
        <p:spPr>
          <a:xfrm>
            <a:off x="5788457" y="1832401"/>
            <a:ext cx="6711084" cy="552585"/>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duotone>
                <a:prstClr val="black"/>
                <a:schemeClr val="accent3">
                  <a:tint val="45000"/>
                  <a:satMod val="400000"/>
                </a:schemeClr>
              </a:duotone>
              <a:extLst>
                <a:ext uri="{96DAC541-7B7A-43D3-8B79-37D633B846F1}">
                  <asvg:svgBlip xmlns:asvg="http://schemas.microsoft.com/office/drawing/2016/SVG/main" r:embed="rId5"/>
                </a:ext>
              </a:extLst>
            </a:blip>
            <a:stretch>
              <a:fillRect/>
            </a:stretch>
          </a:blipFill>
        </p:spPr>
        <p:txBody>
          <a:bodyPr/>
          <a:lstStyle/>
          <a:p>
            <a:endParaRPr lang="zh-TW" altLang="en-US" dirty="0"/>
          </a:p>
        </p:txBody>
      </p:sp>
      <p:sp>
        <p:nvSpPr>
          <p:cNvPr id="3" name="TextBox 26">
            <a:extLst>
              <a:ext uri="{FF2B5EF4-FFF2-40B4-BE49-F238E27FC236}">
                <a16:creationId xmlns:a16="http://schemas.microsoft.com/office/drawing/2014/main" id="{C71A557F-7829-727D-97E4-5FCE47815CB3}"/>
              </a:ext>
            </a:extLst>
          </p:cNvPr>
          <p:cNvSpPr txBox="1"/>
          <p:nvPr/>
        </p:nvSpPr>
        <p:spPr>
          <a:xfrm>
            <a:off x="3807590" y="1411386"/>
            <a:ext cx="10899010" cy="1042401"/>
          </a:xfrm>
          <a:prstGeom prst="rect">
            <a:avLst/>
          </a:prstGeom>
        </p:spPr>
        <p:txBody>
          <a:bodyPr wrap="square" lIns="0" tIns="0" rIns="0" bIns="0" rtlCol="0" anchor="t">
            <a:spAutoFit/>
          </a:bodyPr>
          <a:lstStyle/>
          <a:p>
            <a:pPr marL="0" lvl="0" indent="0" algn="ctr">
              <a:lnSpc>
                <a:spcPts val="8865"/>
              </a:lnSpc>
              <a:spcBef>
                <a:spcPct val="0"/>
              </a:spcBef>
            </a:pPr>
            <a:r>
              <a:rPr lang="zh-TW" altLang="en-US" sz="6300" b="1" dirty="0">
                <a:solidFill>
                  <a:srgbClr val="01070A"/>
                </a:solidFill>
                <a:latin typeface="微軟正黑體" panose="020B0604030504040204" pitchFamily="34" charset="-120"/>
                <a:ea typeface="微軟正黑體" panose="020B0604030504040204" pitchFamily="34" charset="-120"/>
                <a:cs typeface="Carelia"/>
                <a:sym typeface="Carelia"/>
              </a:rPr>
              <a:t>研發成果管理</a:t>
            </a:r>
            <a:endParaRPr lang="en-US" altLang="zh-TW" sz="63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graphicFrame>
        <p:nvGraphicFramePr>
          <p:cNvPr id="9" name="表格 8">
            <a:extLst>
              <a:ext uri="{FF2B5EF4-FFF2-40B4-BE49-F238E27FC236}">
                <a16:creationId xmlns:a16="http://schemas.microsoft.com/office/drawing/2014/main" id="{6778076F-7A5C-C756-243A-B2F6CFC528BA}"/>
              </a:ext>
            </a:extLst>
          </p:cNvPr>
          <p:cNvGraphicFramePr>
            <a:graphicFrameLocks noGrp="1"/>
          </p:cNvGraphicFramePr>
          <p:nvPr>
            <p:extLst>
              <p:ext uri="{D42A27DB-BD31-4B8C-83A1-F6EECF244321}">
                <p14:modId xmlns:p14="http://schemas.microsoft.com/office/powerpoint/2010/main" val="2761180793"/>
              </p:ext>
            </p:extLst>
          </p:nvPr>
        </p:nvGraphicFramePr>
        <p:xfrm>
          <a:off x="3807590" y="5846390"/>
          <a:ext cx="10594211" cy="2372841"/>
        </p:xfrm>
        <a:graphic>
          <a:graphicData uri="http://schemas.openxmlformats.org/drawingml/2006/table">
            <a:tbl>
              <a:tblPr firstRow="1" firstCol="1" bandRow="1">
                <a:tableStyleId>{74C1A8A3-306A-4EB7-A6B1-4F7E0EB9C5D6}</a:tableStyleId>
              </a:tblPr>
              <a:tblGrid>
                <a:gridCol w="3346151">
                  <a:extLst>
                    <a:ext uri="{9D8B030D-6E8A-4147-A177-3AD203B41FA5}">
                      <a16:colId xmlns:a16="http://schemas.microsoft.com/office/drawing/2014/main" val="20000"/>
                    </a:ext>
                  </a:extLst>
                </a:gridCol>
                <a:gridCol w="2023980">
                  <a:extLst>
                    <a:ext uri="{9D8B030D-6E8A-4147-A177-3AD203B41FA5}">
                      <a16:colId xmlns:a16="http://schemas.microsoft.com/office/drawing/2014/main" val="20001"/>
                    </a:ext>
                  </a:extLst>
                </a:gridCol>
                <a:gridCol w="1741360">
                  <a:extLst>
                    <a:ext uri="{9D8B030D-6E8A-4147-A177-3AD203B41FA5}">
                      <a16:colId xmlns:a16="http://schemas.microsoft.com/office/drawing/2014/main" val="20002"/>
                    </a:ext>
                  </a:extLst>
                </a:gridCol>
                <a:gridCol w="1741360">
                  <a:extLst>
                    <a:ext uri="{9D8B030D-6E8A-4147-A177-3AD203B41FA5}">
                      <a16:colId xmlns:a16="http://schemas.microsoft.com/office/drawing/2014/main" val="20003"/>
                    </a:ext>
                  </a:extLst>
                </a:gridCol>
                <a:gridCol w="1741360">
                  <a:extLst>
                    <a:ext uri="{9D8B030D-6E8A-4147-A177-3AD203B41FA5}">
                      <a16:colId xmlns:a16="http://schemas.microsoft.com/office/drawing/2014/main" val="20004"/>
                    </a:ext>
                  </a:extLst>
                </a:gridCol>
              </a:tblGrid>
              <a:tr h="739561">
                <a:tc>
                  <a:txBody>
                    <a:bodyPr/>
                    <a:lstStyle/>
                    <a:p>
                      <a:pPr algn="ctr">
                        <a:lnSpc>
                          <a:spcPct val="100000"/>
                        </a:lnSpc>
                        <a:spcAft>
                          <a:spcPts val="0"/>
                        </a:spcAft>
                      </a:pPr>
                      <a:r>
                        <a:rPr lang="zh-TW" sz="2000" kern="0" baseline="0" dirty="0">
                          <a:effectLst/>
                          <a:latin typeface="微軟正黑體" panose="020B0604030504040204" pitchFamily="34" charset="-120"/>
                          <a:ea typeface="微軟正黑體" panose="020B0604030504040204" pitchFamily="34" charset="-120"/>
                        </a:rPr>
                        <a:t>專利費用負擔方案</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rgbClr val="037682"/>
                    </a:solidFill>
                  </a:tcPr>
                </a:tc>
                <a:tc>
                  <a:txBody>
                    <a:bodyPr/>
                    <a:lstStyle/>
                    <a:p>
                      <a:pPr indent="-1270" algn="ctr">
                        <a:lnSpc>
                          <a:spcPct val="100000"/>
                        </a:lnSpc>
                        <a:spcAft>
                          <a:spcPts val="0"/>
                        </a:spcAft>
                      </a:pPr>
                      <a:r>
                        <a:rPr lang="zh-TW" altLang="zh-TW" sz="2000" b="1" kern="0" baseline="0" dirty="0">
                          <a:solidFill>
                            <a:schemeClr val="lt1"/>
                          </a:solidFill>
                          <a:effectLst/>
                          <a:latin typeface="微軟正黑體" panose="020B0604030504040204" pitchFamily="34" charset="-120"/>
                          <a:ea typeface="微軟正黑體" panose="020B0604030504040204" pitchFamily="34" charset="-120"/>
                        </a:rPr>
                        <a:t>發明人或創作人</a:t>
                      </a:r>
                      <a:r>
                        <a:rPr lang="zh-TW" sz="2000" b="1" kern="0" baseline="0" dirty="0">
                          <a:solidFill>
                            <a:schemeClr val="lt1"/>
                          </a:solidFill>
                          <a:effectLst/>
                          <a:latin typeface="微軟正黑體" panose="020B0604030504040204" pitchFamily="34" charset="-120"/>
                          <a:ea typeface="微軟正黑體" panose="020B0604030504040204" pitchFamily="34" charset="-120"/>
                        </a:rPr>
                        <a:t>分配比例</a:t>
                      </a:r>
                      <a:endParaRPr lang="zh-TW" sz="2000" b="1" kern="0" baseline="0" dirty="0">
                        <a:solidFill>
                          <a:schemeClr val="lt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rgbClr val="037682"/>
                    </a:solidFill>
                  </a:tcPr>
                </a:tc>
                <a:tc>
                  <a:txBody>
                    <a:bodyPr/>
                    <a:lstStyle/>
                    <a:p>
                      <a:pPr indent="-1270" algn="ctr">
                        <a:lnSpc>
                          <a:spcPct val="100000"/>
                        </a:lnSpc>
                        <a:spcAft>
                          <a:spcPts val="0"/>
                        </a:spcAft>
                      </a:pPr>
                      <a:r>
                        <a:rPr lang="zh-TW" sz="2000" kern="0" baseline="0" dirty="0">
                          <a:effectLst/>
                          <a:latin typeface="微軟正黑體" panose="020B0604030504040204" pitchFamily="34" charset="-120"/>
                          <a:ea typeface="微軟正黑體" panose="020B0604030504040204" pitchFamily="34" charset="-120"/>
                        </a:rPr>
                        <a:t>本校</a:t>
                      </a:r>
                      <a:endParaRPr lang="en-US" altLang="zh-TW" sz="2000" kern="0" baseline="0" dirty="0">
                        <a:effectLst/>
                        <a:latin typeface="微軟正黑體" panose="020B0604030504040204" pitchFamily="34" charset="-120"/>
                        <a:ea typeface="微軟正黑體" panose="020B0604030504040204" pitchFamily="34" charset="-120"/>
                      </a:endParaRPr>
                    </a:p>
                    <a:p>
                      <a:pPr indent="-1270" algn="ctr">
                        <a:lnSpc>
                          <a:spcPct val="100000"/>
                        </a:lnSpc>
                        <a:spcAft>
                          <a:spcPts val="0"/>
                        </a:spcAft>
                      </a:pPr>
                      <a:r>
                        <a:rPr lang="zh-TW" sz="2000" kern="0" baseline="0" dirty="0">
                          <a:effectLst/>
                          <a:latin typeface="微軟正黑體" panose="020B0604030504040204" pitchFamily="34" charset="-120"/>
                          <a:ea typeface="微軟正黑體" panose="020B0604030504040204" pitchFamily="34" charset="-120"/>
                        </a:rPr>
                        <a:t>分配比例</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rgbClr val="037682"/>
                    </a:solidFill>
                  </a:tcPr>
                </a:tc>
                <a:tc>
                  <a:txBody>
                    <a:bodyPr/>
                    <a:lstStyle/>
                    <a:p>
                      <a:pPr indent="-1270" algn="ctr">
                        <a:lnSpc>
                          <a:spcPct val="100000"/>
                        </a:lnSpc>
                        <a:spcAft>
                          <a:spcPts val="0"/>
                        </a:spcAft>
                      </a:pPr>
                      <a:r>
                        <a:rPr lang="zh-TW" sz="2000" kern="0" baseline="0" dirty="0">
                          <a:effectLst/>
                          <a:latin typeface="微軟正黑體" panose="020B0604030504040204" pitchFamily="34" charset="-120"/>
                          <a:ea typeface="微軟正黑體" panose="020B0604030504040204" pitchFamily="34" charset="-120"/>
                        </a:rPr>
                        <a:t>一級單位</a:t>
                      </a:r>
                      <a:endParaRPr lang="en-US" altLang="zh-TW" sz="2000" kern="0" baseline="0" dirty="0">
                        <a:effectLst/>
                        <a:latin typeface="微軟正黑體" panose="020B0604030504040204" pitchFamily="34" charset="-120"/>
                        <a:ea typeface="微軟正黑體" panose="020B0604030504040204" pitchFamily="34" charset="-120"/>
                      </a:endParaRPr>
                    </a:p>
                    <a:p>
                      <a:pPr indent="-1270" algn="ctr">
                        <a:lnSpc>
                          <a:spcPct val="100000"/>
                        </a:lnSpc>
                        <a:spcAft>
                          <a:spcPts val="0"/>
                        </a:spcAft>
                      </a:pPr>
                      <a:r>
                        <a:rPr lang="zh-TW" sz="2000" kern="0" baseline="0" dirty="0">
                          <a:effectLst/>
                          <a:latin typeface="微軟正黑體" panose="020B0604030504040204" pitchFamily="34" charset="-120"/>
                          <a:ea typeface="微軟正黑體" panose="020B0604030504040204" pitchFamily="34" charset="-120"/>
                        </a:rPr>
                        <a:t>分配比例</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rgbClr val="037682"/>
                    </a:solidFill>
                  </a:tcPr>
                </a:tc>
                <a:tc>
                  <a:txBody>
                    <a:bodyPr/>
                    <a:lstStyle/>
                    <a:p>
                      <a:pPr indent="-1270" algn="ctr">
                        <a:lnSpc>
                          <a:spcPct val="100000"/>
                        </a:lnSpc>
                        <a:spcAft>
                          <a:spcPts val="0"/>
                        </a:spcAft>
                      </a:pPr>
                      <a:r>
                        <a:rPr lang="zh-TW" sz="2000" kern="0" baseline="0" dirty="0">
                          <a:effectLst/>
                          <a:latin typeface="微軟正黑體" panose="020B0604030504040204" pitchFamily="34" charset="-120"/>
                          <a:ea typeface="微軟正黑體" panose="020B0604030504040204" pitchFamily="34" charset="-120"/>
                        </a:rPr>
                        <a:t>二級單位</a:t>
                      </a:r>
                      <a:endParaRPr lang="en-US" altLang="zh-TW" sz="2000" kern="0" baseline="0" dirty="0">
                        <a:effectLst/>
                        <a:latin typeface="微軟正黑體" panose="020B0604030504040204" pitchFamily="34" charset="-120"/>
                        <a:ea typeface="微軟正黑體" panose="020B0604030504040204" pitchFamily="34" charset="-120"/>
                      </a:endParaRPr>
                    </a:p>
                    <a:p>
                      <a:pPr indent="-1270" algn="ctr">
                        <a:lnSpc>
                          <a:spcPct val="100000"/>
                        </a:lnSpc>
                        <a:spcAft>
                          <a:spcPts val="0"/>
                        </a:spcAft>
                      </a:pPr>
                      <a:r>
                        <a:rPr lang="zh-TW" sz="2000" kern="0" baseline="0" dirty="0">
                          <a:effectLst/>
                          <a:latin typeface="微軟正黑體" panose="020B0604030504040204" pitchFamily="34" charset="-120"/>
                          <a:ea typeface="微軟正黑體" panose="020B0604030504040204" pitchFamily="34" charset="-120"/>
                        </a:rPr>
                        <a:t>分配比例</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rgbClr val="037682"/>
                    </a:solidFill>
                  </a:tcPr>
                </a:tc>
                <a:extLst>
                  <a:ext uri="{0D108BD9-81ED-4DB2-BD59-A6C34878D82A}">
                    <a16:rowId xmlns:a16="http://schemas.microsoft.com/office/drawing/2014/main" val="10000"/>
                  </a:ext>
                </a:extLst>
              </a:tr>
              <a:tr h="326656">
                <a:tc>
                  <a:txBody>
                    <a:bodyPr/>
                    <a:lstStyle/>
                    <a:p>
                      <a:pPr algn="ctr">
                        <a:lnSpc>
                          <a:spcPct val="100000"/>
                        </a:lnSpc>
                        <a:spcAft>
                          <a:spcPts val="0"/>
                        </a:spcAft>
                      </a:pPr>
                      <a:r>
                        <a:rPr lang="en-US" sz="2000" kern="0" baseline="0">
                          <a:effectLst/>
                          <a:latin typeface="微軟正黑體" panose="020B0604030504040204" pitchFamily="34" charset="-120"/>
                          <a:ea typeface="微軟正黑體" panose="020B0604030504040204" pitchFamily="34" charset="-120"/>
                        </a:rPr>
                        <a:t>A</a:t>
                      </a:r>
                      <a:endParaRPr lang="zh-TW" sz="2000" kern="100" baseline="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rgbClr val="037682"/>
                    </a:solidFill>
                  </a:tcPr>
                </a:tc>
                <a:tc>
                  <a:txBody>
                    <a:bodyPr/>
                    <a:lstStyle/>
                    <a:p>
                      <a:pPr algn="ctr">
                        <a:lnSpc>
                          <a:spcPct val="100000"/>
                        </a:lnSpc>
                        <a:spcAft>
                          <a:spcPts val="0"/>
                        </a:spcAft>
                      </a:pPr>
                      <a:r>
                        <a:rPr lang="en-US" sz="2000" kern="0" baseline="0" dirty="0">
                          <a:solidFill>
                            <a:schemeClr val="tx1"/>
                          </a:solidFill>
                          <a:effectLst/>
                          <a:latin typeface="微軟正黑體" panose="020B0604030504040204" pitchFamily="34" charset="-120"/>
                          <a:ea typeface="微軟正黑體" panose="020B0604030504040204" pitchFamily="34" charset="-120"/>
                        </a:rPr>
                        <a:t>50%</a:t>
                      </a:r>
                      <a:endParaRPr lang="zh-TW" sz="2000" kern="100" baseline="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46%</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1.2%</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2.8%</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326656">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B</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rgbClr val="037682"/>
                    </a:solidFill>
                  </a:tcPr>
                </a:tc>
                <a:tc>
                  <a:txBody>
                    <a:bodyPr/>
                    <a:lstStyle/>
                    <a:p>
                      <a:pPr algn="ctr">
                        <a:lnSpc>
                          <a:spcPct val="100000"/>
                        </a:lnSpc>
                        <a:spcAft>
                          <a:spcPts val="0"/>
                        </a:spcAft>
                      </a:pPr>
                      <a:r>
                        <a:rPr lang="en-US" sz="2000" kern="0" baseline="0" dirty="0">
                          <a:solidFill>
                            <a:schemeClr val="tx1"/>
                          </a:solidFill>
                          <a:effectLst/>
                          <a:latin typeface="微軟正黑體" panose="020B0604030504040204" pitchFamily="34" charset="-120"/>
                          <a:ea typeface="微軟正黑體" panose="020B0604030504040204" pitchFamily="34" charset="-120"/>
                        </a:rPr>
                        <a:t>60%</a:t>
                      </a:r>
                      <a:endParaRPr lang="zh-TW" sz="2000" kern="100" baseline="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36%</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1.2%</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2.8%</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326656">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C</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rgbClr val="037682"/>
                    </a:solidFill>
                  </a:tcPr>
                </a:tc>
                <a:tc>
                  <a:txBody>
                    <a:bodyPr/>
                    <a:lstStyle/>
                    <a:p>
                      <a:pPr algn="ctr">
                        <a:lnSpc>
                          <a:spcPct val="100000"/>
                        </a:lnSpc>
                        <a:spcAft>
                          <a:spcPts val="0"/>
                        </a:spcAft>
                      </a:pPr>
                      <a:r>
                        <a:rPr lang="en-US" sz="2000" kern="0" baseline="0" dirty="0">
                          <a:solidFill>
                            <a:schemeClr val="tx1"/>
                          </a:solidFill>
                          <a:effectLst/>
                          <a:latin typeface="微軟正黑體" panose="020B0604030504040204" pitchFamily="34" charset="-120"/>
                          <a:ea typeface="微軟正黑體" panose="020B0604030504040204" pitchFamily="34" charset="-120"/>
                        </a:rPr>
                        <a:t>80%</a:t>
                      </a:r>
                      <a:endParaRPr lang="zh-TW" sz="2000" kern="100" baseline="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16%</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1.2%</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2.8%</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653312">
                <a:tc>
                  <a:txBody>
                    <a:bodyPr/>
                    <a:lstStyle/>
                    <a:p>
                      <a:pPr algn="ctr">
                        <a:lnSpc>
                          <a:spcPct val="100000"/>
                        </a:lnSpc>
                        <a:spcAft>
                          <a:spcPts val="0"/>
                        </a:spcAft>
                      </a:pPr>
                      <a:r>
                        <a:rPr lang="zh-TW" altLang="zh-TW" sz="2000" b="1" kern="0" baseline="0" dirty="0">
                          <a:solidFill>
                            <a:schemeClr val="lt1"/>
                          </a:solidFill>
                          <a:effectLst/>
                          <a:latin typeface="微軟正黑體" panose="020B0604030504040204" pitchFamily="34" charset="-120"/>
                          <a:ea typeface="微軟正黑體" panose="020B0604030504040204" pitchFamily="34" charset="-120"/>
                        </a:rPr>
                        <a:t>發明人或</a:t>
                      </a:r>
                      <a:r>
                        <a:rPr lang="zh-TW" sz="2000" kern="0" baseline="0" dirty="0">
                          <a:effectLst/>
                          <a:latin typeface="微軟正黑體" panose="020B0604030504040204" pitchFamily="34" charset="-120"/>
                          <a:ea typeface="微軟正黑體" panose="020B0604030504040204" pitchFamily="34" charset="-120"/>
                        </a:rPr>
                        <a:t>創作人專簽核准由本校負擔全部專利費用</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rgbClr val="037682"/>
                    </a:solidFill>
                  </a:tcPr>
                </a:tc>
                <a:tc>
                  <a:txBody>
                    <a:bodyPr/>
                    <a:lstStyle/>
                    <a:p>
                      <a:pPr algn="ctr">
                        <a:lnSpc>
                          <a:spcPct val="100000"/>
                        </a:lnSpc>
                        <a:spcAft>
                          <a:spcPts val="0"/>
                        </a:spcAft>
                      </a:pPr>
                      <a:r>
                        <a:rPr lang="en-US" sz="2000" kern="0" baseline="0" dirty="0">
                          <a:solidFill>
                            <a:schemeClr val="tx1"/>
                          </a:solidFill>
                          <a:effectLst/>
                          <a:latin typeface="微軟正黑體" panose="020B0604030504040204" pitchFamily="34" charset="-120"/>
                          <a:ea typeface="微軟正黑體" panose="020B0604030504040204" pitchFamily="34" charset="-120"/>
                        </a:rPr>
                        <a:t>30%</a:t>
                      </a:r>
                      <a:endParaRPr lang="zh-TW" sz="2000" kern="100" baseline="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66%</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1.2%</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000" kern="0" baseline="0" dirty="0">
                          <a:effectLst/>
                          <a:latin typeface="微軟正黑體" panose="020B0604030504040204" pitchFamily="34" charset="-120"/>
                          <a:ea typeface="微軟正黑體" panose="020B0604030504040204" pitchFamily="34" charset="-120"/>
                        </a:rPr>
                        <a:t>2.8%</a:t>
                      </a:r>
                      <a:endParaRPr lang="zh-TW" sz="2000"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bl>
          </a:graphicData>
        </a:graphic>
      </p:graphicFrame>
      <p:sp>
        <p:nvSpPr>
          <p:cNvPr id="10" name="Freeform 22">
            <a:extLst>
              <a:ext uri="{FF2B5EF4-FFF2-40B4-BE49-F238E27FC236}">
                <a16:creationId xmlns:a16="http://schemas.microsoft.com/office/drawing/2014/main" id="{96A858DC-E8C6-3819-AE0B-29A4EA351B6C}"/>
              </a:ext>
            </a:extLst>
          </p:cNvPr>
          <p:cNvSpPr/>
          <p:nvPr/>
        </p:nvSpPr>
        <p:spPr>
          <a:xfrm>
            <a:off x="3959825" y="2644872"/>
            <a:ext cx="5297270" cy="41730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28">
            <a:extLst>
              <a:ext uri="{FF2B5EF4-FFF2-40B4-BE49-F238E27FC236}">
                <a16:creationId xmlns:a16="http://schemas.microsoft.com/office/drawing/2014/main" id="{38483203-B385-10E2-A46D-52DBBBBED95B}"/>
              </a:ext>
            </a:extLst>
          </p:cNvPr>
          <p:cNvSpPr txBox="1"/>
          <p:nvPr/>
        </p:nvSpPr>
        <p:spPr>
          <a:xfrm>
            <a:off x="3389695" y="2752017"/>
            <a:ext cx="11734800" cy="3025572"/>
          </a:xfrm>
          <a:prstGeom prst="rect">
            <a:avLst/>
          </a:prstGeom>
        </p:spPr>
        <p:txBody>
          <a:bodyPr wrap="square" lIns="0" tIns="0" rIns="0" bIns="0" rtlCol="0" anchor="t">
            <a:spAutoFit/>
          </a:bodyPr>
          <a:lstStyle/>
          <a:p>
            <a:pPr marL="552450" indent="-457200">
              <a:lnSpc>
                <a:spcPts val="3400"/>
              </a:lnSpc>
              <a:spcBef>
                <a:spcPts val="0"/>
              </a:spcBef>
              <a:buFont typeface="Wingdings" panose="05000000000000000000" pitchFamily="2" charset="2"/>
              <a:buChar char="u"/>
            </a:pPr>
            <a:r>
              <a:rPr lang="zh-TW" altLang="en-US" sz="2900" b="1"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rPr>
              <a:t>依本校「研究發展成果管理要點」：</a:t>
            </a:r>
            <a:endParaRPr lang="en-US" altLang="zh-TW" sz="2900" b="1" dirty="0">
              <a:solidFill>
                <a:srgbClr val="009999"/>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730250" lvl="1">
              <a:lnSpc>
                <a:spcPts val="3400"/>
              </a:lnSpc>
            </a:pP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研發成果之權益收入及專利獎勵金</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扣除資助機關、研發處產學與推廣教育中心之研發成果推廣作業所需比例後，</a:t>
            </a:r>
            <a:r>
              <a:rPr lang="zh-TW" altLang="en-US" sz="2500" dirty="0">
                <a:latin typeface="微軟正黑體" panose="020B0604030504040204" pitchFamily="34" charset="-120"/>
                <a:ea typeface="微軟正黑體" panose="020B0604030504040204" pitchFamily="34" charset="-120"/>
                <a:cs typeface="Times New Roman" panose="02020603050405020304" pitchFamily="18" charset="0"/>
              </a:rPr>
              <a:t>依</a:t>
            </a:r>
            <a:r>
              <a:rPr lang="zh-TW" altLang="zh-TW" sz="2500" dirty="0">
                <a:latin typeface="微軟正黑體" panose="020B0604030504040204" pitchFamily="34" charset="-120"/>
                <a:ea typeface="微軟正黑體" panose="020B0604030504040204" pitchFamily="34" charset="-120"/>
                <a:cs typeface="Times New Roman" panose="02020603050405020304" pitchFamily="18" charset="0"/>
              </a:rPr>
              <a:t>下列方式分配：</a:t>
            </a:r>
            <a:endParaRPr lang="en-US" altLang="zh-TW" sz="2500" dirty="0">
              <a:latin typeface="微軟正黑體" panose="020B0604030504040204" pitchFamily="34" charset="-120"/>
              <a:ea typeface="微軟正黑體" panose="020B0604030504040204" pitchFamily="34" charset="-120"/>
              <a:cs typeface="Times New Roman" panose="02020603050405020304" pitchFamily="18" charset="0"/>
            </a:endParaRPr>
          </a:p>
          <a:p>
            <a:pPr marL="1073150" lvl="1" indent="-342900">
              <a:lnSpc>
                <a:spcPts val="3400"/>
              </a:lnSpc>
              <a:buFont typeface="Wingdings" panose="05000000000000000000" pitchFamily="2" charset="2"/>
              <a:buChar char="l"/>
            </a:pPr>
            <a:r>
              <a:rPr lang="zh-TW" altLang="zh-TW" sz="2500" b="1" u="sng" dirty="0">
                <a:latin typeface="微軟正黑體" panose="020B0604030504040204" pitchFamily="34" charset="-120"/>
                <a:ea typeface="微軟正黑體" panose="020B0604030504040204" pitchFamily="34" charset="-120"/>
              </a:rPr>
              <a:t>非專利形式衍生之權益收入</a:t>
            </a:r>
            <a:r>
              <a:rPr lang="zh-TW" altLang="en-US" sz="2500" b="1" dirty="0">
                <a:latin typeface="微軟正黑體" panose="020B0604030504040204" pitchFamily="34" charset="-120"/>
                <a:ea typeface="微軟正黑體" panose="020B0604030504040204" pitchFamily="34" charset="-120"/>
              </a:rPr>
              <a:t>：</a:t>
            </a:r>
            <a:r>
              <a:rPr lang="zh-TW" altLang="zh-TW" sz="2500" dirty="0">
                <a:latin typeface="微軟正黑體" panose="020B0604030504040204" pitchFamily="34" charset="-120"/>
                <a:ea typeface="微軟正黑體" panose="020B0604030504040204" pitchFamily="34" charset="-120"/>
              </a:rPr>
              <a:t>發明人或創作人</a:t>
            </a:r>
            <a:r>
              <a:rPr lang="zh-TW" altLang="en-US" sz="2500" dirty="0">
                <a:latin typeface="微軟正黑體" panose="020B0604030504040204" pitchFamily="34" charset="-120"/>
                <a:ea typeface="微軟正黑體" panose="020B0604030504040204" pitchFamily="34" charset="-120"/>
              </a:rPr>
              <a:t>分配比例</a:t>
            </a:r>
            <a:r>
              <a:rPr lang="en-US" altLang="zh-TW" sz="2500" dirty="0">
                <a:latin typeface="微軟正黑體" panose="020B0604030504040204" pitchFamily="34" charset="-120"/>
                <a:ea typeface="微軟正黑體" panose="020B0604030504040204" pitchFamily="34" charset="-120"/>
              </a:rPr>
              <a:t>75%</a:t>
            </a:r>
            <a:r>
              <a:rPr lang="zh-TW" altLang="zh-TW" sz="2500" dirty="0">
                <a:latin typeface="微軟正黑體" panose="020B0604030504040204" pitchFamily="34" charset="-120"/>
                <a:ea typeface="微軟正黑體" panose="020B0604030504040204" pitchFamily="34" charset="-120"/>
              </a:rPr>
              <a:t>，</a:t>
            </a:r>
            <a:r>
              <a:rPr lang="zh-TW" altLang="en-US" sz="2500" dirty="0">
                <a:latin typeface="微軟正黑體" panose="020B0604030504040204" pitchFamily="34" charset="-120"/>
                <a:ea typeface="微軟正黑體" panose="020B0604030504040204" pitchFamily="34" charset="-120"/>
              </a:rPr>
              <a:t>本校分配比例</a:t>
            </a:r>
            <a:r>
              <a:rPr lang="en-US" altLang="zh-TW" sz="2500" dirty="0">
                <a:latin typeface="微軟正黑體" panose="020B0604030504040204" pitchFamily="34" charset="-120"/>
                <a:ea typeface="微軟正黑體" panose="020B0604030504040204" pitchFamily="34" charset="-120"/>
              </a:rPr>
              <a:t>20%</a:t>
            </a:r>
            <a:r>
              <a:rPr lang="zh-TW" altLang="zh-TW" sz="2500" dirty="0">
                <a:latin typeface="微軟正黑體" panose="020B0604030504040204" pitchFamily="34" charset="-120"/>
                <a:ea typeface="微軟正黑體" panose="020B0604030504040204" pitchFamily="34" charset="-120"/>
              </a:rPr>
              <a:t>，發明人或創作人所屬一級單位</a:t>
            </a:r>
            <a:r>
              <a:rPr lang="zh-TW" altLang="en-US" sz="2500" dirty="0">
                <a:latin typeface="微軟正黑體" panose="020B0604030504040204" pitchFamily="34" charset="-120"/>
                <a:ea typeface="微軟正黑體" panose="020B0604030504040204" pitchFamily="34" charset="-120"/>
              </a:rPr>
              <a:t>分配比例</a:t>
            </a:r>
            <a:r>
              <a:rPr lang="en-US" altLang="zh-TW" sz="2500" dirty="0">
                <a:latin typeface="微軟正黑體" panose="020B0604030504040204" pitchFamily="34" charset="-120"/>
                <a:ea typeface="微軟正黑體" panose="020B0604030504040204" pitchFamily="34" charset="-120"/>
              </a:rPr>
              <a:t>1.5%</a:t>
            </a:r>
            <a:r>
              <a:rPr lang="zh-TW" altLang="zh-TW" sz="2500" dirty="0">
                <a:latin typeface="微軟正黑體" panose="020B0604030504040204" pitchFamily="34" charset="-120"/>
                <a:ea typeface="微軟正黑體" panose="020B0604030504040204" pitchFamily="34" charset="-120"/>
              </a:rPr>
              <a:t>，發明人或創作人所屬二級單位</a:t>
            </a:r>
            <a:r>
              <a:rPr lang="zh-TW" altLang="en-US" sz="2500" dirty="0">
                <a:latin typeface="微軟正黑體" panose="020B0604030504040204" pitchFamily="34" charset="-120"/>
                <a:ea typeface="微軟正黑體" panose="020B0604030504040204" pitchFamily="34" charset="-120"/>
              </a:rPr>
              <a:t>分配比例</a:t>
            </a:r>
            <a:r>
              <a:rPr lang="en-US" altLang="zh-TW" sz="2500" dirty="0">
                <a:latin typeface="微軟正黑體" panose="020B0604030504040204" pitchFamily="34" charset="-120"/>
                <a:ea typeface="微軟正黑體" panose="020B0604030504040204" pitchFamily="34" charset="-120"/>
              </a:rPr>
              <a:t>3.5%</a:t>
            </a:r>
            <a:r>
              <a:rPr lang="zh-TW" altLang="en-US" sz="2500" dirty="0">
                <a:latin typeface="微軟正黑體" panose="020B0604030504040204" pitchFamily="34" charset="-120"/>
                <a:ea typeface="微軟正黑體" panose="020B0604030504040204" pitchFamily="34" charset="-120"/>
              </a:rPr>
              <a:t>。</a:t>
            </a:r>
            <a:endParaRPr lang="en-US" altLang="zh-TW" sz="2500" dirty="0">
              <a:latin typeface="微軟正黑體" panose="020B0604030504040204" pitchFamily="34" charset="-120"/>
              <a:ea typeface="微軟正黑體" panose="020B0604030504040204" pitchFamily="34" charset="-120"/>
            </a:endParaRPr>
          </a:p>
          <a:p>
            <a:pPr marL="1073150" lvl="1" indent="-342900">
              <a:lnSpc>
                <a:spcPts val="3400"/>
              </a:lnSpc>
              <a:buFont typeface="Wingdings" panose="05000000000000000000" pitchFamily="2" charset="2"/>
              <a:buChar char="l"/>
            </a:pPr>
            <a:r>
              <a:rPr lang="zh-TW" altLang="zh-TW" sz="2500" b="1" u="sng" dirty="0">
                <a:latin typeface="微軟正黑體" panose="020B0604030504040204" pitchFamily="34" charset="-120"/>
                <a:ea typeface="微軟正黑體" panose="020B0604030504040204" pitchFamily="34" charset="-120"/>
              </a:rPr>
              <a:t>以專利形式衍生之權益收入</a:t>
            </a:r>
            <a:r>
              <a:rPr lang="zh-TW" altLang="en-US" sz="2500" dirty="0">
                <a:solidFill>
                  <a:srgbClr val="009999"/>
                </a:solidFill>
                <a:latin typeface="微軟正黑體" panose="020B0604030504040204" pitchFamily="34" charset="-120"/>
                <a:ea typeface="微軟正黑體" panose="020B0604030504040204" pitchFamily="34" charset="-120"/>
              </a:rPr>
              <a:t>：</a:t>
            </a:r>
            <a:r>
              <a:rPr lang="zh-TW" altLang="zh-TW" sz="2500" dirty="0">
                <a:latin typeface="微軟正黑體" panose="020B0604030504040204" pitchFamily="34" charset="-120"/>
                <a:ea typeface="微軟正黑體" panose="020B0604030504040204" pitchFamily="34" charset="-120"/>
              </a:rPr>
              <a:t>發明人或創作人之分配比例如下</a:t>
            </a:r>
            <a:r>
              <a:rPr lang="zh-TW" altLang="en-US" sz="2500" dirty="0">
                <a:latin typeface="微軟正黑體" panose="020B0604030504040204" pitchFamily="34" charset="-120"/>
                <a:ea typeface="微軟正黑體" panose="020B0604030504040204" pitchFamily="34" charset="-120"/>
              </a:rPr>
              <a:t>：</a:t>
            </a:r>
            <a:endParaRPr lang="en-US" altLang="zh-TW" sz="25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34166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圓角 5">
            <a:extLst>
              <a:ext uri="{FF2B5EF4-FFF2-40B4-BE49-F238E27FC236}">
                <a16:creationId xmlns:a16="http://schemas.microsoft.com/office/drawing/2014/main" id="{19BEE2B4-AED5-1099-5C1E-D633E099B6ED}"/>
              </a:ext>
            </a:extLst>
          </p:cNvPr>
          <p:cNvSpPr/>
          <p:nvPr/>
        </p:nvSpPr>
        <p:spPr>
          <a:xfrm>
            <a:off x="4953000" y="621875"/>
            <a:ext cx="7391400" cy="9043249"/>
          </a:xfrm>
          <a:prstGeom prst="roundRect">
            <a:avLst>
              <a:gd name="adj" fmla="val 204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Freeform 4">
            <a:extLst>
              <a:ext uri="{FF2B5EF4-FFF2-40B4-BE49-F238E27FC236}">
                <a16:creationId xmlns:a16="http://schemas.microsoft.com/office/drawing/2014/main" id="{C1869559-8ACC-7400-5C5F-C2106B62A2A4}"/>
              </a:ext>
            </a:extLst>
          </p:cNvPr>
          <p:cNvSpPr/>
          <p:nvPr/>
        </p:nvSpPr>
        <p:spPr>
          <a:xfrm>
            <a:off x="4985657" y="4046977"/>
            <a:ext cx="7239000" cy="1722453"/>
          </a:xfrm>
          <a:custGeom>
            <a:avLst/>
            <a:gdLst/>
            <a:ahLst/>
            <a:cxnLst/>
            <a:rect l="l" t="t" r="r" b="b"/>
            <a:pathLst>
              <a:path w="10228058" h="1710875">
                <a:moveTo>
                  <a:pt x="0" y="0"/>
                </a:moveTo>
                <a:lnTo>
                  <a:pt x="10228058" y="0"/>
                </a:lnTo>
                <a:lnTo>
                  <a:pt x="10228058" y="1710876"/>
                </a:lnTo>
                <a:lnTo>
                  <a:pt x="0" y="1710876"/>
                </a:lnTo>
                <a:lnTo>
                  <a:pt x="0" y="0"/>
                </a:lnTo>
                <a:close/>
              </a:path>
            </a:pathLst>
          </a:custGeom>
          <a:blipFill>
            <a:blip r:embed="rId2">
              <a:duotone>
                <a:prstClr val="black"/>
                <a:schemeClr val="accent3">
                  <a:tint val="45000"/>
                  <a:satMod val="400000"/>
                </a:schemeClr>
              </a:duotone>
              <a:extLst>
                <a:ext uri="{96DAC541-7B7A-43D3-8B79-37D633B846F1}">
                  <asvg:svgBlip xmlns:asvg="http://schemas.microsoft.com/office/drawing/2016/SVG/main" r:embed="rId3"/>
                </a:ext>
              </a:extLst>
            </a:blip>
            <a:stretch>
              <a:fillRect/>
            </a:stretch>
          </a:blipFill>
        </p:spPr>
        <p:txBody>
          <a:bodyPr/>
          <a:lstStyle/>
          <a:p>
            <a:endParaRPr lang="zh-TW" altLang="en-US" dirty="0"/>
          </a:p>
        </p:txBody>
      </p:sp>
      <p:sp>
        <p:nvSpPr>
          <p:cNvPr id="2" name="TextBox 7">
            <a:extLst>
              <a:ext uri="{FF2B5EF4-FFF2-40B4-BE49-F238E27FC236}">
                <a16:creationId xmlns:a16="http://schemas.microsoft.com/office/drawing/2014/main" id="{086DA554-4585-4B11-1261-4CE5B68323AB}"/>
              </a:ext>
            </a:extLst>
          </p:cNvPr>
          <p:cNvSpPr txBox="1"/>
          <p:nvPr/>
        </p:nvSpPr>
        <p:spPr>
          <a:xfrm>
            <a:off x="4985657" y="3924300"/>
            <a:ext cx="7239000" cy="1538883"/>
          </a:xfrm>
          <a:prstGeom prst="rect">
            <a:avLst/>
          </a:prstGeom>
        </p:spPr>
        <p:txBody>
          <a:bodyPr wrap="square" lIns="0" tIns="0" rIns="0" bIns="0" rtlCol="0" anchor="t">
            <a:spAutoFit/>
          </a:bodyPr>
          <a:lstStyle/>
          <a:p>
            <a:pPr marL="0" lvl="0" indent="0" algn="ctr">
              <a:spcBef>
                <a:spcPct val="0"/>
              </a:spcBef>
            </a:pPr>
            <a:r>
              <a:rPr lang="en-US" altLang="zh-TW" sz="10000" b="1" dirty="0">
                <a:solidFill>
                  <a:srgbClr val="01070A"/>
                </a:solidFill>
                <a:latin typeface="微軟正黑體" panose="020B0604030504040204" pitchFamily="34" charset="-120"/>
                <a:ea typeface="微軟正黑體" panose="020B0604030504040204" pitchFamily="34" charset="-120"/>
                <a:cs typeface="Carelia"/>
                <a:sym typeface="Carelia"/>
              </a:rPr>
              <a:t>6</a:t>
            </a:r>
            <a:r>
              <a:rPr lang="zh-TW" altLang="en-US" sz="10000" b="1" dirty="0">
                <a:solidFill>
                  <a:srgbClr val="01070A"/>
                </a:solidFill>
                <a:latin typeface="微軟正黑體" panose="020B0604030504040204" pitchFamily="34" charset="-120"/>
                <a:ea typeface="微軟正黑體" panose="020B0604030504040204" pitchFamily="34" charset="-120"/>
                <a:cs typeface="Carelia"/>
                <a:sym typeface="Carelia"/>
              </a:rPr>
              <a:t>、國際合作</a:t>
            </a:r>
            <a:endParaRPr lang="en-US" altLang="zh-TW" sz="100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grpSp>
        <p:nvGrpSpPr>
          <p:cNvPr id="8" name="群組 7">
            <a:extLst>
              <a:ext uri="{FF2B5EF4-FFF2-40B4-BE49-F238E27FC236}">
                <a16:creationId xmlns:a16="http://schemas.microsoft.com/office/drawing/2014/main" id="{BB99CB33-B345-3FA2-92DC-3FCC51EB9DDD}"/>
              </a:ext>
            </a:extLst>
          </p:cNvPr>
          <p:cNvGrpSpPr/>
          <p:nvPr/>
        </p:nvGrpSpPr>
        <p:grpSpPr>
          <a:xfrm>
            <a:off x="13487400" y="5742216"/>
            <a:ext cx="4290183" cy="3964532"/>
            <a:chOff x="13427244" y="5753101"/>
            <a:chExt cx="4290183" cy="3964532"/>
          </a:xfrm>
        </p:grpSpPr>
        <p:sp>
          <p:nvSpPr>
            <p:cNvPr id="9" name="Freeform 4">
              <a:extLst>
                <a:ext uri="{FF2B5EF4-FFF2-40B4-BE49-F238E27FC236}">
                  <a16:creationId xmlns:a16="http://schemas.microsoft.com/office/drawing/2014/main" id="{9C8CF27D-9FAF-BE67-3419-91E37044D287}"/>
                </a:ext>
              </a:extLst>
            </p:cNvPr>
            <p:cNvSpPr/>
            <p:nvPr/>
          </p:nvSpPr>
          <p:spPr>
            <a:xfrm>
              <a:off x="13427244" y="5753101"/>
              <a:ext cx="4114800" cy="3964532"/>
            </a:xfrm>
            <a:custGeom>
              <a:avLst/>
              <a:gdLst/>
              <a:ahLst/>
              <a:cxnLst/>
              <a:rect l="l" t="t" r="r" b="b"/>
              <a:pathLst>
                <a:path w="1844365" h="1782117">
                  <a:moveTo>
                    <a:pt x="0" y="0"/>
                  </a:moveTo>
                  <a:lnTo>
                    <a:pt x="1844364" y="0"/>
                  </a:lnTo>
                  <a:lnTo>
                    <a:pt x="1844364" y="1782118"/>
                  </a:lnTo>
                  <a:lnTo>
                    <a:pt x="0" y="17821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22">
              <a:extLst>
                <a:ext uri="{FF2B5EF4-FFF2-40B4-BE49-F238E27FC236}">
                  <a16:creationId xmlns:a16="http://schemas.microsoft.com/office/drawing/2014/main" id="{37FABF4C-6C9E-2ED6-D68F-EC4D15FE7AA6}"/>
                </a:ext>
              </a:extLst>
            </p:cNvPr>
            <p:cNvSpPr/>
            <p:nvPr/>
          </p:nvSpPr>
          <p:spPr>
            <a:xfrm rot="282697" flipH="1">
              <a:off x="16459345" y="6876438"/>
              <a:ext cx="1258082" cy="1890993"/>
            </a:xfrm>
            <a:custGeom>
              <a:avLst/>
              <a:gdLst/>
              <a:ahLst/>
              <a:cxnLst/>
              <a:rect l="l" t="t" r="r" b="b"/>
              <a:pathLst>
                <a:path w="973890" h="1524680">
                  <a:moveTo>
                    <a:pt x="0" y="0"/>
                  </a:moveTo>
                  <a:lnTo>
                    <a:pt x="973890" y="0"/>
                  </a:lnTo>
                  <a:lnTo>
                    <a:pt x="973890" y="1524680"/>
                  </a:lnTo>
                  <a:lnTo>
                    <a:pt x="0" y="15246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Tree>
    <p:extLst>
      <p:ext uri="{BB962C8B-B14F-4D97-AF65-F5344CB8AC3E}">
        <p14:creationId xmlns:p14="http://schemas.microsoft.com/office/powerpoint/2010/main" val="1885006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4415BBE-1A77-8962-33A6-690162D19391}"/>
              </a:ext>
            </a:extLst>
          </p:cNvPr>
          <p:cNvSpPr>
            <a:spLocks noGrp="1"/>
          </p:cNvSpPr>
          <p:nvPr>
            <p:ph type="sldNum" sz="quarter" idx="4294967295"/>
          </p:nvPr>
        </p:nvSpPr>
        <p:spPr>
          <a:xfrm>
            <a:off x="6553200" y="6356350"/>
            <a:ext cx="2133600" cy="365125"/>
          </a:xfrm>
        </p:spPr>
        <p:txBody>
          <a:bodyPr/>
          <a:lstStyle/>
          <a:p>
            <a:fld id="{B6F15528-21DE-4FAA-801E-634DDDAF4B2B}" type="slidenum">
              <a:rPr lang="en-US" smtClean="0"/>
              <a:pPr/>
              <a:t>25</a:t>
            </a:fld>
            <a:endParaRPr lang="en-US"/>
          </a:p>
        </p:txBody>
      </p:sp>
      <p:sp>
        <p:nvSpPr>
          <p:cNvPr id="3" name="Freeform 7">
            <a:extLst>
              <a:ext uri="{FF2B5EF4-FFF2-40B4-BE49-F238E27FC236}">
                <a16:creationId xmlns:a16="http://schemas.microsoft.com/office/drawing/2014/main" id="{9F21C5C4-A515-4BF5-F32F-1F1A9B723E5B}"/>
              </a:ext>
            </a:extLst>
          </p:cNvPr>
          <p:cNvSpPr/>
          <p:nvPr/>
        </p:nvSpPr>
        <p:spPr>
          <a:xfrm>
            <a:off x="2054818" y="982325"/>
            <a:ext cx="14178363" cy="7893289"/>
          </a:xfrm>
          <a:custGeom>
            <a:avLst/>
            <a:gdLst/>
            <a:ahLst/>
            <a:cxnLst/>
            <a:rect l="l" t="t" r="r" b="b"/>
            <a:pathLst>
              <a:path w="3501105" h="1788725">
                <a:moveTo>
                  <a:pt x="6406" y="0"/>
                </a:moveTo>
                <a:lnTo>
                  <a:pt x="3494699" y="0"/>
                </a:lnTo>
                <a:cubicBezTo>
                  <a:pt x="3496397" y="0"/>
                  <a:pt x="3498027" y="675"/>
                  <a:pt x="3499229" y="1876"/>
                </a:cubicBezTo>
                <a:cubicBezTo>
                  <a:pt x="3500430" y="3078"/>
                  <a:pt x="3501105" y="4707"/>
                  <a:pt x="3501105" y="6406"/>
                </a:cubicBezTo>
                <a:lnTo>
                  <a:pt x="3501105" y="1782318"/>
                </a:lnTo>
                <a:cubicBezTo>
                  <a:pt x="3501105" y="1785856"/>
                  <a:pt x="3498237" y="1788725"/>
                  <a:pt x="3494699" y="1788725"/>
                </a:cubicBezTo>
                <a:lnTo>
                  <a:pt x="6406" y="1788725"/>
                </a:lnTo>
                <a:cubicBezTo>
                  <a:pt x="4707" y="1788725"/>
                  <a:pt x="3078" y="1788050"/>
                  <a:pt x="1876" y="1786848"/>
                </a:cubicBezTo>
                <a:cubicBezTo>
                  <a:pt x="675" y="1785647"/>
                  <a:pt x="0" y="1784017"/>
                  <a:pt x="0" y="1782318"/>
                </a:cubicBezTo>
                <a:lnTo>
                  <a:pt x="0" y="6406"/>
                </a:lnTo>
                <a:cubicBezTo>
                  <a:pt x="0" y="4707"/>
                  <a:pt x="675" y="3078"/>
                  <a:pt x="1876" y="1876"/>
                </a:cubicBezTo>
                <a:cubicBezTo>
                  <a:pt x="3078" y="675"/>
                  <a:pt x="4707" y="0"/>
                  <a:pt x="6406" y="0"/>
                </a:cubicBezTo>
                <a:close/>
              </a:path>
            </a:pathLst>
          </a:custGeom>
          <a:solidFill>
            <a:srgbClr val="FFFFFF"/>
          </a:solidFill>
          <a:ln w="38100" cap="sq">
            <a:solidFill>
              <a:srgbClr val="000000"/>
            </a:solidFill>
            <a:prstDash val="solid"/>
            <a:miter/>
          </a:ln>
        </p:spPr>
        <p:txBody>
          <a:bodyPr/>
          <a:lstStyle/>
          <a:p>
            <a:endParaRPr lang="zh-TW" altLang="en-US" dirty="0"/>
          </a:p>
        </p:txBody>
      </p:sp>
      <p:sp>
        <p:nvSpPr>
          <p:cNvPr id="4" name="Freeform 9">
            <a:extLst>
              <a:ext uri="{FF2B5EF4-FFF2-40B4-BE49-F238E27FC236}">
                <a16:creationId xmlns:a16="http://schemas.microsoft.com/office/drawing/2014/main" id="{4A4AF0A5-62BB-C2BA-83B5-081AE5EDBD35}"/>
              </a:ext>
            </a:extLst>
          </p:cNvPr>
          <p:cNvSpPr/>
          <p:nvPr/>
        </p:nvSpPr>
        <p:spPr>
          <a:xfrm>
            <a:off x="13826810" y="7002101"/>
            <a:ext cx="3837115" cy="267556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9">
            <a:extLst>
              <a:ext uri="{FF2B5EF4-FFF2-40B4-BE49-F238E27FC236}">
                <a16:creationId xmlns:a16="http://schemas.microsoft.com/office/drawing/2014/main" id="{316E7307-DA38-551F-B7A7-7D4CC0A6E717}"/>
              </a:ext>
            </a:extLst>
          </p:cNvPr>
          <p:cNvSpPr/>
          <p:nvPr/>
        </p:nvSpPr>
        <p:spPr>
          <a:xfrm>
            <a:off x="-609600" y="5575094"/>
            <a:ext cx="4653555" cy="4292806"/>
          </a:xfrm>
          <a:custGeom>
            <a:avLst/>
            <a:gdLst/>
            <a:ahLst/>
            <a:cxnLst/>
            <a:rect l="l" t="t" r="r" b="b"/>
            <a:pathLst>
              <a:path w="3376751" h="3330321">
                <a:moveTo>
                  <a:pt x="0" y="0"/>
                </a:moveTo>
                <a:lnTo>
                  <a:pt x="3376752" y="0"/>
                </a:lnTo>
                <a:lnTo>
                  <a:pt x="3376752" y="3330321"/>
                </a:lnTo>
                <a:lnTo>
                  <a:pt x="0" y="33303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28">
            <a:extLst>
              <a:ext uri="{FF2B5EF4-FFF2-40B4-BE49-F238E27FC236}">
                <a16:creationId xmlns:a16="http://schemas.microsoft.com/office/drawing/2014/main" id="{D48DBFBD-6270-F7F3-B9F4-0CC45C21B612}"/>
              </a:ext>
            </a:extLst>
          </p:cNvPr>
          <p:cNvSpPr txBox="1"/>
          <p:nvPr/>
        </p:nvSpPr>
        <p:spPr>
          <a:xfrm>
            <a:off x="4876800" y="7833103"/>
            <a:ext cx="6144428" cy="338554"/>
          </a:xfrm>
          <a:prstGeom prst="rect">
            <a:avLst/>
          </a:prstGeom>
        </p:spPr>
        <p:txBody>
          <a:bodyPr wrap="square" lIns="0" tIns="0" rIns="0" bIns="0" rtlCol="0" anchor="t">
            <a:spAutoFit/>
          </a:bodyPr>
          <a:lstStyle/>
          <a:p>
            <a:pPr marL="149225" lvl="1" algn="l"/>
            <a:r>
              <a:rPr lang="zh-TW" alt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rPr>
              <a:t>洽詢：國際及兩岸事務組</a:t>
            </a:r>
            <a:endParaRPr lang="en-US" sz="2200" b="1" u="none" strike="noStrike" dirty="0">
              <a:solidFill>
                <a:srgbClr val="E88177"/>
              </a:solidFill>
              <a:latin typeface="微軟正黑體" panose="020B0604030504040204" pitchFamily="34" charset="-120"/>
              <a:ea typeface="微軟正黑體" panose="020B0604030504040204" pitchFamily="34" charset="-120"/>
              <a:cs typeface="DM Sans"/>
              <a:sym typeface="DM Sans"/>
            </a:endParaRPr>
          </a:p>
        </p:txBody>
      </p:sp>
      <p:sp>
        <p:nvSpPr>
          <p:cNvPr id="6" name="Freeform 22">
            <a:extLst>
              <a:ext uri="{FF2B5EF4-FFF2-40B4-BE49-F238E27FC236}">
                <a16:creationId xmlns:a16="http://schemas.microsoft.com/office/drawing/2014/main" id="{C0F8F752-6524-DF92-A70D-D911541BD8F0}"/>
              </a:ext>
            </a:extLst>
          </p:cNvPr>
          <p:cNvSpPr/>
          <p:nvPr/>
        </p:nvSpPr>
        <p:spPr>
          <a:xfrm>
            <a:off x="4814838" y="1582931"/>
            <a:ext cx="7224761" cy="877152"/>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6">
              <a:duotone>
                <a:prstClr val="black"/>
                <a:schemeClr val="accent3">
                  <a:tint val="45000"/>
                  <a:satMod val="400000"/>
                </a:schemeClr>
              </a:duotone>
              <a:extLst>
                <a:ext uri="{96DAC541-7B7A-43D3-8B79-37D633B846F1}">
                  <asvg:svgBlip xmlns:asvg="http://schemas.microsoft.com/office/drawing/2016/SVG/main" r:embed="rId7"/>
                </a:ext>
              </a:extLst>
            </a:blip>
            <a:stretch>
              <a:fillRect/>
            </a:stretch>
          </a:blipFill>
        </p:spPr>
        <p:txBody>
          <a:bodyPr/>
          <a:lstStyle/>
          <a:p>
            <a:endParaRPr lang="zh-TW" altLang="en-US" dirty="0"/>
          </a:p>
        </p:txBody>
      </p:sp>
      <p:sp>
        <p:nvSpPr>
          <p:cNvPr id="7" name="TextBox 10">
            <a:extLst>
              <a:ext uri="{FF2B5EF4-FFF2-40B4-BE49-F238E27FC236}">
                <a16:creationId xmlns:a16="http://schemas.microsoft.com/office/drawing/2014/main" id="{90EE477E-6D98-1123-1C6E-1E78FE7D68E7}"/>
              </a:ext>
            </a:extLst>
          </p:cNvPr>
          <p:cNvSpPr txBox="1"/>
          <p:nvPr/>
        </p:nvSpPr>
        <p:spPr>
          <a:xfrm>
            <a:off x="4793067" y="1561071"/>
            <a:ext cx="9774969" cy="6090963"/>
          </a:xfrm>
          <a:prstGeom prst="rect">
            <a:avLst/>
          </a:prstGeom>
        </p:spPr>
        <p:txBody>
          <a:bodyPr wrap="square" lIns="0" tIns="0" rIns="0" bIns="0" rtlCol="0" anchor="t">
            <a:spAutoFit/>
          </a:bodyPr>
          <a:lstStyle/>
          <a:p>
            <a:pPr algn="l"/>
            <a:r>
              <a:rPr lang="zh-TW" altLang="en-US" sz="6600" b="1" u="sng" dirty="0">
                <a:solidFill>
                  <a:srgbClr val="037682"/>
                </a:solidFill>
                <a:latin typeface="微軟正黑體" panose="020B0604030504040204" pitchFamily="34" charset="-120"/>
                <a:ea typeface="微軟正黑體" panose="020B0604030504040204" pitchFamily="34" charset="-120"/>
                <a:cs typeface="Agrandir Ultra-Bold"/>
                <a:sym typeface="Agrandir Ultra-Bold"/>
              </a:rPr>
              <a:t>教師國際交流項目</a:t>
            </a:r>
            <a:endParaRPr lang="en-US" altLang="zh-TW" sz="6600" b="1" u="sng" dirty="0">
              <a:solidFill>
                <a:srgbClr val="037682"/>
              </a:solidFill>
              <a:latin typeface="微軟正黑體" panose="020B0604030504040204" pitchFamily="34" charset="-120"/>
              <a:ea typeface="微軟正黑體" panose="020B0604030504040204" pitchFamily="34" charset="-120"/>
              <a:cs typeface="Agrandir Ultra-Bold"/>
              <a:sym typeface="Agrandir Ultra-Bold"/>
            </a:endParaRPr>
          </a:p>
          <a:p>
            <a:pPr algn="l">
              <a:lnSpc>
                <a:spcPts val="5000"/>
              </a:lnSpc>
              <a:buSzPct val="80000"/>
            </a:pPr>
            <a:endParaRPr lang="en-US" altLang="zh-TW" sz="3000" b="1" dirty="0">
              <a:latin typeface="微軟正黑體" panose="020B0604030504040204" pitchFamily="34" charset="-120"/>
              <a:ea typeface="微軟正黑體" panose="020B0604030504040204" pitchFamily="34" charset="-120"/>
            </a:endParaRPr>
          </a:p>
          <a:p>
            <a:pPr marL="365125" marR="0" lvl="0" indent="-282575" algn="l" defTabSz="914400" rtl="0" eaLnBrk="1" fontAlgn="base" latinLnBrk="0" hangingPunct="1">
              <a:lnSpc>
                <a:spcPts val="5000"/>
              </a:lnSpc>
              <a:spcBef>
                <a:spcPts val="0"/>
              </a:spcBef>
              <a:spcAft>
                <a:spcPct val="0"/>
              </a:spcAft>
              <a:buSzPct val="80000"/>
              <a:buFont typeface="Wingdings" panose="05000000000000000000" pitchFamily="2" charset="2"/>
              <a:buChar char="p"/>
              <a:tabLst/>
              <a:defRPr/>
            </a:pPr>
            <a:r>
              <a:rPr kumimoji="0" lang="zh-TW" altLang="en-US" sz="3600" b="1" i="0" u="none" strike="noStrike" kern="1200" cap="none" spc="0" normalizeH="0" noProof="0" dirty="0">
                <a:ln>
                  <a:noFill/>
                </a:ln>
                <a:effectLst/>
                <a:uLnTx/>
                <a:uFillTx/>
                <a:latin typeface="微軟正黑體" panose="020B0604030504040204" pitchFamily="34" charset="-120"/>
                <a:ea typeface="微軟正黑體" panose="020B0604030504040204" pitchFamily="34" charset="-120"/>
              </a:rPr>
              <a:t>國外短期研究</a:t>
            </a:r>
            <a:endParaRPr kumimoji="0" lang="en-US" altLang="zh-TW" sz="3600" b="1" i="0" u="none" strike="noStrike" kern="1200" cap="none" spc="0" normalizeH="0" noProof="0" dirty="0">
              <a:ln>
                <a:noFill/>
              </a:ln>
              <a:effectLst/>
              <a:uLnTx/>
              <a:uFillTx/>
              <a:latin typeface="微軟正黑體" panose="020B0604030504040204" pitchFamily="34" charset="-120"/>
              <a:ea typeface="微軟正黑體" panose="020B0604030504040204" pitchFamily="34" charset="-120"/>
            </a:endParaRPr>
          </a:p>
          <a:p>
            <a:pPr marL="539750" lvl="1" fontAlgn="base">
              <a:lnSpc>
                <a:spcPts val="5000"/>
              </a:lnSpc>
              <a:spcAft>
                <a:spcPct val="0"/>
              </a:spcAft>
              <a:buSzPct val="80000"/>
              <a:defRPr/>
            </a:pPr>
            <a:r>
              <a:rPr kumimoji="0" lang="zh-TW" altLang="en-US" sz="3200" i="0" u="none" strike="noStrike" kern="1200" cap="none" spc="0" normalizeH="0" noProof="0" dirty="0">
                <a:ln>
                  <a:noFill/>
                </a:ln>
                <a:effectLst/>
                <a:uLnTx/>
                <a:uFillTx/>
                <a:latin typeface="微軟正黑體" panose="020B0604030504040204" pitchFamily="34" charset="-120"/>
                <a:ea typeface="微軟正黑體" panose="020B0604030504040204" pitchFamily="34" charset="-120"/>
              </a:rPr>
              <a:t>依本校「薦送專任教師前往國外大學或機構進行學術合作交流要點」，由所屬單位彙整相關資料，會教務處、研發處及人事室後，簽請校長核定</a:t>
            </a:r>
            <a:r>
              <a:rPr lang="zh-TW" altLang="en-US" sz="3200" dirty="0">
                <a:latin typeface="微軟正黑體" panose="020B0604030504040204" pitchFamily="34" charset="-120"/>
                <a:ea typeface="微軟正黑體" panose="020B0604030504040204" pitchFamily="34" charset="-120"/>
              </a:rPr>
              <a:t>。</a:t>
            </a:r>
            <a:endParaRPr lang="en-US" altLang="zh-TW" sz="3200" dirty="0">
              <a:latin typeface="微軟正黑體" panose="020B0604030504040204" pitchFamily="34" charset="-120"/>
              <a:ea typeface="微軟正黑體" panose="020B0604030504040204" pitchFamily="34" charset="-120"/>
            </a:endParaRPr>
          </a:p>
          <a:p>
            <a:pPr marL="365125" marR="0" lvl="0" indent="-282575" algn="l" defTabSz="914400" rtl="0" eaLnBrk="1" fontAlgn="base" latinLnBrk="0" hangingPunct="1">
              <a:lnSpc>
                <a:spcPts val="5000"/>
              </a:lnSpc>
              <a:spcBef>
                <a:spcPts val="0"/>
              </a:spcBef>
              <a:spcAft>
                <a:spcPct val="0"/>
              </a:spcAft>
              <a:buSzPct val="80000"/>
              <a:buFont typeface="Wingdings" panose="05000000000000000000" pitchFamily="2" charset="2"/>
              <a:buChar char="p"/>
              <a:tabLst/>
              <a:defRPr/>
            </a:pPr>
            <a:r>
              <a:rPr kumimoji="0" lang="zh-TW" altLang="en-US" sz="3600" b="1" i="0" u="none" strike="noStrike" kern="1200" cap="none" spc="0" normalizeH="0" noProof="0" dirty="0">
                <a:ln>
                  <a:noFill/>
                </a:ln>
                <a:effectLst/>
                <a:uLnTx/>
                <a:uFillTx/>
                <a:latin typeface="微軟正黑體" panose="020B0604030504040204" pitchFamily="34" charset="-120"/>
                <a:ea typeface="微軟正黑體" panose="020B0604030504040204" pitchFamily="34" charset="-120"/>
              </a:rPr>
              <a:t>指導本校姊妹校外籍實習生、學期交換生</a:t>
            </a:r>
            <a:endParaRPr kumimoji="0" lang="en-US" altLang="zh-TW" sz="3600" b="1" i="0" u="none" strike="noStrike" kern="1200" cap="none" spc="0" normalizeH="0" noProof="0" dirty="0">
              <a:ln>
                <a:noFill/>
              </a:ln>
              <a:effectLst/>
              <a:uLnTx/>
              <a:uFillTx/>
              <a:latin typeface="微軟正黑體" panose="020B0604030504040204" pitchFamily="34" charset="-120"/>
              <a:ea typeface="微軟正黑體" panose="020B0604030504040204" pitchFamily="34" charset="-120"/>
            </a:endParaRPr>
          </a:p>
          <a:p>
            <a:pPr marL="539750" lvl="1" fontAlgn="base">
              <a:lnSpc>
                <a:spcPts val="5000"/>
              </a:lnSpc>
              <a:spcAft>
                <a:spcPct val="0"/>
              </a:spcAft>
              <a:buSzPct val="80000"/>
              <a:defRPr/>
            </a:pPr>
            <a:r>
              <a:rPr kumimoji="0" lang="zh-TW" altLang="en-US" sz="3200" i="0" u="none" strike="noStrike" kern="1200" cap="none" spc="0" normalizeH="0" noProof="0" dirty="0">
                <a:ln>
                  <a:noFill/>
                </a:ln>
                <a:effectLst/>
                <a:uLnTx/>
                <a:uFillTx/>
                <a:latin typeface="微軟正黑體" panose="020B0604030504040204" pitchFamily="34" charset="-120"/>
                <a:ea typeface="微軟正黑體" panose="020B0604030504040204" pitchFamily="34" charset="-120"/>
              </a:rPr>
              <a:t>依學生蒞校期間、項目不同，補助老師材料費。</a:t>
            </a:r>
            <a:endParaRPr lang="en-US" altLang="zh-TW" sz="3200" dirty="0">
              <a:latin typeface="微軟正黑體" panose="020B0604030504040204" pitchFamily="34" charset="-120"/>
              <a:ea typeface="微軟正黑體" panose="020B0604030504040204" pitchFamily="34" charset="-120"/>
            </a:endParaRPr>
          </a:p>
          <a:p>
            <a:pPr marL="365125" marR="0" lvl="0" indent="-282575" algn="l" defTabSz="914400" rtl="0" eaLnBrk="1" fontAlgn="base" latinLnBrk="0" hangingPunct="1">
              <a:lnSpc>
                <a:spcPts val="5000"/>
              </a:lnSpc>
              <a:spcBef>
                <a:spcPts val="0"/>
              </a:spcBef>
              <a:spcAft>
                <a:spcPct val="0"/>
              </a:spcAft>
              <a:buSzPct val="80000"/>
              <a:buFont typeface="Wingdings" panose="05000000000000000000" pitchFamily="2" charset="2"/>
              <a:buChar char="p"/>
              <a:tabLst/>
              <a:defRPr/>
            </a:pPr>
            <a:r>
              <a:rPr kumimoji="0" lang="zh-TW" altLang="en-US" sz="3600" b="1" i="0" u="none" strike="noStrike" kern="1200" cap="none" spc="0" normalizeH="0" noProof="0" dirty="0">
                <a:ln>
                  <a:noFill/>
                </a:ln>
                <a:effectLst/>
                <a:uLnTx/>
                <a:uFillTx/>
                <a:latin typeface="微軟正黑體" panose="020B0604030504040204" pitchFamily="34" charset="-120"/>
                <a:ea typeface="微軟正黑體" panose="020B0604030504040204" pitchFamily="34" charset="-120"/>
              </a:rPr>
              <a:t>指導本校學生赴海外實習</a:t>
            </a:r>
            <a:endParaRPr kumimoji="0" lang="en-US" altLang="zh-TW" sz="3600" b="1" i="0" u="none" strike="noStrike" kern="1200" cap="none" spc="0" normalizeH="0" noProof="0" dirty="0">
              <a:ln>
                <a:noFill/>
              </a:ln>
              <a:effectLst/>
              <a:uLnTx/>
              <a:uFillTx/>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42288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3F5F5863-E163-2857-4064-3D8CBF354354}"/>
              </a:ext>
            </a:extLst>
          </p:cNvPr>
          <p:cNvSpPr/>
          <p:nvPr/>
        </p:nvSpPr>
        <p:spPr>
          <a:xfrm>
            <a:off x="1524000" y="935160"/>
            <a:ext cx="15240000" cy="802495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9" name="圖形 18" descr="顯微鏡 以實心填滿">
            <a:extLst>
              <a:ext uri="{FF2B5EF4-FFF2-40B4-BE49-F238E27FC236}">
                <a16:creationId xmlns:a16="http://schemas.microsoft.com/office/drawing/2014/main" id="{7106C2FD-D874-DCCA-9D08-E40CB84F54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276942" y="6515100"/>
            <a:ext cx="4011058" cy="3352800"/>
          </a:xfrm>
          <a:prstGeom prst="rect">
            <a:avLst/>
          </a:prstGeom>
        </p:spPr>
      </p:pic>
      <p:sp>
        <p:nvSpPr>
          <p:cNvPr id="4" name="文字方塊 3">
            <a:extLst>
              <a:ext uri="{FF2B5EF4-FFF2-40B4-BE49-F238E27FC236}">
                <a16:creationId xmlns:a16="http://schemas.microsoft.com/office/drawing/2014/main" id="{8175A2AD-A7A7-9667-95C4-DFA6A1BD3DB7}"/>
              </a:ext>
            </a:extLst>
          </p:cNvPr>
          <p:cNvSpPr txBox="1"/>
          <p:nvPr/>
        </p:nvSpPr>
        <p:spPr>
          <a:xfrm>
            <a:off x="1295400" y="564323"/>
            <a:ext cx="5829300" cy="1727717"/>
          </a:xfrm>
          <a:prstGeom prst="rect">
            <a:avLst/>
          </a:prstGeom>
          <a:noFill/>
        </p:spPr>
        <p:txBody>
          <a:bodyPr wrap="square">
            <a:spAutoFit/>
          </a:bodyPr>
          <a:lstStyle/>
          <a:p>
            <a:pPr algn="ctr">
              <a:lnSpc>
                <a:spcPts val="14797"/>
              </a:lnSpc>
            </a:pPr>
            <a:r>
              <a:rPr lang="zh-TW" altLang="en-US" sz="5400" b="1" dirty="0">
                <a:solidFill>
                  <a:srgbClr val="01070A"/>
                </a:solidFill>
                <a:latin typeface="微軟正黑體" panose="020B0604030504040204" pitchFamily="34" charset="-120"/>
                <a:ea typeface="微軟正黑體" panose="020B0604030504040204" pitchFamily="34" charset="-120"/>
                <a:cs typeface="Carelia"/>
                <a:sym typeface="Carelia"/>
              </a:rPr>
              <a:t>誠摯邀請加入</a:t>
            </a:r>
            <a:endParaRPr lang="en-US" altLang="zh-TW" sz="54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
        <p:nvSpPr>
          <p:cNvPr id="13" name="Freeform 9">
            <a:extLst>
              <a:ext uri="{FF2B5EF4-FFF2-40B4-BE49-F238E27FC236}">
                <a16:creationId xmlns:a16="http://schemas.microsoft.com/office/drawing/2014/main" id="{92E8E49D-16E2-8BF5-2825-06D146D93050}"/>
              </a:ext>
            </a:extLst>
          </p:cNvPr>
          <p:cNvSpPr/>
          <p:nvPr/>
        </p:nvSpPr>
        <p:spPr>
          <a:xfrm>
            <a:off x="-515297" y="8232905"/>
            <a:ext cx="3621394" cy="236220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22">
            <a:extLst>
              <a:ext uri="{FF2B5EF4-FFF2-40B4-BE49-F238E27FC236}">
                <a16:creationId xmlns:a16="http://schemas.microsoft.com/office/drawing/2014/main" id="{411FB2CC-19D4-23EB-7A26-6912627D0ED0}"/>
              </a:ext>
            </a:extLst>
          </p:cNvPr>
          <p:cNvSpPr/>
          <p:nvPr/>
        </p:nvSpPr>
        <p:spPr>
          <a:xfrm>
            <a:off x="5943600" y="1085867"/>
            <a:ext cx="10387734" cy="1304350"/>
          </a:xfrm>
          <a:custGeom>
            <a:avLst/>
            <a:gdLst/>
            <a:ahLst/>
            <a:cxnLst/>
            <a:rect l="l" t="t" r="r" b="b"/>
            <a:pathLst>
              <a:path w="1367954" h="378053">
                <a:moveTo>
                  <a:pt x="0" y="0"/>
                </a:moveTo>
                <a:lnTo>
                  <a:pt x="1367954" y="0"/>
                </a:lnTo>
                <a:lnTo>
                  <a:pt x="1367954" y="378053"/>
                </a:lnTo>
                <a:lnTo>
                  <a:pt x="0" y="378053"/>
                </a:lnTo>
                <a:lnTo>
                  <a:pt x="0" y="0"/>
                </a:lnTo>
                <a:close/>
              </a:path>
            </a:pathLst>
          </a:custGeom>
          <a:blipFill>
            <a:blip r:embed="rId6">
              <a:duotone>
                <a:prstClr val="black"/>
                <a:schemeClr val="accent3">
                  <a:tint val="45000"/>
                  <a:satMod val="400000"/>
                </a:schemeClr>
              </a:duotone>
              <a:extLst>
                <a:ext uri="{96DAC541-7B7A-43D3-8B79-37D633B846F1}">
                  <asvg:svgBlip xmlns:asvg="http://schemas.microsoft.com/office/drawing/2016/SVG/main" r:embed="rId7"/>
                </a:ext>
              </a:extLst>
            </a:blip>
            <a:stretch>
              <a:fillRect/>
            </a:stretch>
          </a:blipFill>
        </p:spPr>
        <p:txBody>
          <a:bodyPr/>
          <a:lstStyle/>
          <a:p>
            <a:endParaRPr lang="zh-TW" altLang="en-US" dirty="0"/>
          </a:p>
        </p:txBody>
      </p:sp>
      <p:sp>
        <p:nvSpPr>
          <p:cNvPr id="5" name="TextBox 10">
            <a:extLst>
              <a:ext uri="{FF2B5EF4-FFF2-40B4-BE49-F238E27FC236}">
                <a16:creationId xmlns:a16="http://schemas.microsoft.com/office/drawing/2014/main" id="{BB178334-69CA-1EEA-F816-1731CD5141F7}"/>
              </a:ext>
            </a:extLst>
          </p:cNvPr>
          <p:cNvSpPr txBox="1"/>
          <p:nvPr/>
        </p:nvSpPr>
        <p:spPr>
          <a:xfrm>
            <a:off x="6504204" y="1184044"/>
            <a:ext cx="10727892" cy="1107996"/>
          </a:xfrm>
          <a:prstGeom prst="rect">
            <a:avLst/>
          </a:prstGeom>
        </p:spPr>
        <p:txBody>
          <a:bodyPr wrap="square" lIns="0" tIns="0" rIns="0" bIns="0" rtlCol="0" anchor="t">
            <a:spAutoFit/>
          </a:bodyPr>
          <a:lstStyle/>
          <a:p>
            <a:pPr algn="l"/>
            <a:r>
              <a:rPr lang="zh-TW" altLang="en-US" sz="7200" b="1" u="sng" dirty="0">
                <a:solidFill>
                  <a:srgbClr val="037682"/>
                </a:solidFill>
                <a:latin typeface="微軟正黑體" panose="020B0604030504040204" pitchFamily="34" charset="-120"/>
                <a:ea typeface="微軟正黑體" panose="020B0604030504040204" pitchFamily="34" charset="-120"/>
                <a:cs typeface="Agrandir Ultra-Bold"/>
                <a:sym typeface="Agrandir Ultra-Bold"/>
              </a:rPr>
              <a:t>新進教師研發領航社群</a:t>
            </a:r>
            <a:endParaRPr lang="en-US" altLang="zh-TW" sz="7200" b="1" dirty="0">
              <a:latin typeface="微軟正黑體" panose="020B0604030504040204" pitchFamily="34" charset="-120"/>
              <a:ea typeface="微軟正黑體" panose="020B0604030504040204" pitchFamily="34" charset="-120"/>
            </a:endParaRPr>
          </a:p>
        </p:txBody>
      </p:sp>
      <p:sp>
        <p:nvSpPr>
          <p:cNvPr id="8" name="Rectangle 1">
            <a:extLst>
              <a:ext uri="{FF2B5EF4-FFF2-40B4-BE49-F238E27FC236}">
                <a16:creationId xmlns:a16="http://schemas.microsoft.com/office/drawing/2014/main" id="{557A99A0-0B37-75D5-FF31-F2DCE685F16E}"/>
              </a:ext>
            </a:extLst>
          </p:cNvPr>
          <p:cNvSpPr>
            <a:spLocks noChangeArrowheads="1"/>
          </p:cNvSpPr>
          <p:nvPr/>
        </p:nvSpPr>
        <p:spPr bwMode="auto">
          <a:xfrm>
            <a:off x="2131863" y="2552700"/>
            <a:ext cx="13158066"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lvl="0" eaLnBrk="0" fontAlgn="base" hangingPunct="0">
              <a:spcBef>
                <a:spcPct val="0"/>
              </a:spcBef>
              <a:spcAft>
                <a:spcPts val="1800"/>
              </a:spcAft>
            </a:pPr>
            <a:r>
              <a:rPr lang="zh-TW" altLang="en-US" sz="3200" dirty="0"/>
              <a:t>🎯</a:t>
            </a:r>
            <a:r>
              <a:rPr kumimoji="0" lang="zh-TW"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社群宗旨：與您攜手同行</a:t>
            </a:r>
            <a:endParaRPr kumimoji="0" lang="zh-TW" altLang="zh-TW" sz="3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lvl="0" eaLnBrk="0" fontAlgn="base" hangingPunct="0">
              <a:spcBef>
                <a:spcPct val="0"/>
              </a:spcBef>
              <a:spcAft>
                <a:spcPts val="1800"/>
              </a:spcAft>
            </a:pPr>
            <a:r>
              <a:rPr lang="zh-TW" altLang="en-US" sz="3200" dirty="0"/>
              <a:t>👥</a:t>
            </a:r>
            <a:r>
              <a:rPr kumimoji="0" lang="zh-TW"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邀請對象</a:t>
            </a: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zh-TW" sz="3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114及115學年度之新進專任教師。 </a:t>
            </a:r>
          </a:p>
          <a:p>
            <a:pPr marL="0" lvl="6" eaLnBrk="0" fontAlgn="base" hangingPunct="0">
              <a:spcBef>
                <a:spcPct val="0"/>
              </a:spcBef>
              <a:spcAft>
                <a:spcPts val="1800"/>
              </a:spcAft>
            </a:pPr>
            <a:r>
              <a:rPr kumimoji="0" lang="zh-TW"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加入專屬 LINE 群組</a:t>
            </a:r>
            <a:endParaRPr kumimoji="0" lang="zh-TW" altLang="zh-TW" sz="3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p:txBody>
      </p:sp>
      <p:pic>
        <p:nvPicPr>
          <p:cNvPr id="9" name="圖片 8">
            <a:extLst>
              <a:ext uri="{FF2B5EF4-FFF2-40B4-BE49-F238E27FC236}">
                <a16:creationId xmlns:a16="http://schemas.microsoft.com/office/drawing/2014/main" id="{1715C060-1D08-14C7-42B6-DAC57A2ECC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058007" y="2476500"/>
            <a:ext cx="4136777" cy="4136777"/>
          </a:xfrm>
          <a:prstGeom prst="rect">
            <a:avLst/>
          </a:prstGeom>
        </p:spPr>
      </p:pic>
      <p:sp>
        <p:nvSpPr>
          <p:cNvPr id="10" name="Rectangle 1">
            <a:extLst>
              <a:ext uri="{FF2B5EF4-FFF2-40B4-BE49-F238E27FC236}">
                <a16:creationId xmlns:a16="http://schemas.microsoft.com/office/drawing/2014/main" id="{E3043FBF-7023-6E5F-F248-EB52B5787B10}"/>
              </a:ext>
            </a:extLst>
          </p:cNvPr>
          <p:cNvSpPr>
            <a:spLocks noChangeArrowheads="1"/>
          </p:cNvSpPr>
          <p:nvPr/>
        </p:nvSpPr>
        <p:spPr bwMode="auto">
          <a:xfrm>
            <a:off x="2131863" y="4686300"/>
            <a:ext cx="9926144"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ts val="1800"/>
              </a:spcAft>
              <a:buClrTx/>
              <a:buSzTx/>
              <a:tabLst/>
            </a:pPr>
            <a:r>
              <a:rPr kumimoji="0" lang="zh-TW"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en-US"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115-1</a:t>
            </a:r>
            <a:r>
              <a:rPr kumimoji="0" lang="zh-TW"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實體交流活動</a:t>
            </a:r>
            <a:endParaRPr kumimoji="0" lang="zh-TW" altLang="zh-TW" sz="3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lvl="0" algn="just" eaLnBrk="0" fontAlgn="base" hangingPunct="0">
              <a:spcBef>
                <a:spcPct val="0"/>
              </a:spcBef>
              <a:spcAft>
                <a:spcPts val="1800"/>
              </a:spcAft>
            </a:pPr>
            <a:r>
              <a:rPr kumimoji="0" lang="zh-TW"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lang="en-US" altLang="zh-TW" sz="3200" b="1" dirty="0">
                <a:latin typeface="微軟正黑體" panose="020B0604030504040204" pitchFamily="34" charset="-120"/>
                <a:ea typeface="微軟正黑體" panose="020B0604030504040204" pitchFamily="34" charset="-120"/>
              </a:rPr>
              <a:t>9</a:t>
            </a:r>
            <a:r>
              <a:rPr lang="zh-TW" altLang="en-US" sz="3200" b="1" dirty="0">
                <a:latin typeface="微軟正黑體" panose="020B0604030504040204" pitchFamily="34" charset="-120"/>
                <a:ea typeface="微軟正黑體" panose="020B0604030504040204" pitchFamily="34" charset="-120"/>
              </a:rPr>
              <a:t>月底至</a:t>
            </a:r>
            <a:r>
              <a:rPr lang="en-US" altLang="zh-TW" sz="3200" b="1" dirty="0">
                <a:latin typeface="微軟正黑體" panose="020B0604030504040204" pitchFamily="34" charset="-120"/>
                <a:ea typeface="微軟正黑體" panose="020B0604030504040204" pitchFamily="34" charset="-120"/>
              </a:rPr>
              <a:t>10</a:t>
            </a:r>
            <a:r>
              <a:rPr lang="zh-TW" altLang="en-US" sz="3200" b="1" dirty="0">
                <a:latin typeface="微軟正黑體" panose="020B0604030504040204" pitchFamily="34" charset="-120"/>
                <a:ea typeface="微軟正黑體" panose="020B0604030504040204" pitchFamily="34" charset="-120"/>
              </a:rPr>
              <a:t>月初</a:t>
            </a:r>
            <a:r>
              <a:rPr kumimoji="0" lang="zh-TW"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跨領域研究交流：</a:t>
            </a:r>
            <a:r>
              <a:rPr kumimoji="0" lang="zh-TW" altLang="en-US" sz="320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了解</a:t>
            </a:r>
            <a:r>
              <a:rPr kumimoji="0" lang="zh-TW" altLang="zh-TW" sz="3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研發處獎補助措施、</a:t>
            </a:r>
            <a:r>
              <a:rPr lang="zh-TW" altLang="en-US" sz="3200" dirty="0">
                <a:latin typeface="微軟正黑體" panose="020B0604030504040204" pitchFamily="34" charset="-120"/>
                <a:ea typeface="微軟正黑體" panose="020B0604030504040204" pitchFamily="34" charset="-120"/>
              </a:rPr>
              <a:t>各院研究設備資源及研究方向及特色</a:t>
            </a:r>
            <a:r>
              <a:rPr kumimoji="0" lang="zh-TW" altLang="zh-TW" sz="3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p>
        </p:txBody>
      </p:sp>
      <p:sp>
        <p:nvSpPr>
          <p:cNvPr id="11" name="Rectangle 1">
            <a:extLst>
              <a:ext uri="{FF2B5EF4-FFF2-40B4-BE49-F238E27FC236}">
                <a16:creationId xmlns:a16="http://schemas.microsoft.com/office/drawing/2014/main" id="{F1CF3AAC-6316-C350-511B-6A17BFC6855B}"/>
              </a:ext>
            </a:extLst>
          </p:cNvPr>
          <p:cNvSpPr>
            <a:spLocks noChangeArrowheads="1"/>
          </p:cNvSpPr>
          <p:nvPr/>
        </p:nvSpPr>
        <p:spPr bwMode="auto">
          <a:xfrm>
            <a:off x="2088178" y="6743700"/>
            <a:ext cx="13913822" cy="247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lvl="0" algn="just" eaLnBrk="0" fontAlgn="base" hangingPunct="0">
              <a:spcBef>
                <a:spcPct val="0"/>
              </a:spcBef>
              <a:spcAft>
                <a:spcPts val="1800"/>
              </a:spcAft>
            </a:pPr>
            <a:r>
              <a:rPr kumimoji="0" lang="zh-TW" altLang="zh-TW" sz="320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lang="zh-TW" altLang="zh-TW" sz="3200" b="1" dirty="0">
                <a:latin typeface="微軟正黑體" panose="020B0604030504040204" pitchFamily="34" charset="-120"/>
                <a:ea typeface="微軟正黑體" panose="020B0604030504040204" pitchFamily="34" charset="-120"/>
              </a:rPr>
              <a:t>10月底期中考週</a:t>
            </a:r>
            <a:r>
              <a:rPr kumimoji="0" lang="zh-TW" altLang="zh-TW" sz="320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國科會計畫申請教戰</a:t>
            </a:r>
            <a:r>
              <a:rPr kumimoji="0" lang="zh-TW"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3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了解</a:t>
            </a:r>
            <a:r>
              <a:rPr kumimoji="0" lang="zh-TW" altLang="zh-TW" sz="3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國科會計畫申請技巧、撰寫要領及審查重點。 </a:t>
            </a:r>
          </a:p>
          <a:p>
            <a:pPr marL="0" marR="0" lvl="0" indent="0" algn="just" defTabSz="914400" rtl="0" eaLnBrk="0" fontAlgn="base" latinLnBrk="0" hangingPunct="0">
              <a:lnSpc>
                <a:spcPct val="100000"/>
              </a:lnSpc>
              <a:spcBef>
                <a:spcPct val="0"/>
              </a:spcBef>
              <a:spcAft>
                <a:spcPts val="1800"/>
              </a:spcAft>
              <a:buClrTx/>
              <a:buSzTx/>
              <a:tabLst/>
            </a:pPr>
            <a:r>
              <a:rPr kumimoji="0" lang="zh-TW"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【期末</a:t>
            </a:r>
            <a:r>
              <a:rPr lang="zh-TW" altLang="en-US" sz="3200" b="1" dirty="0">
                <a:latin typeface="微軟正黑體" panose="020B0604030504040204" pitchFamily="34" charset="-120"/>
                <a:ea typeface="微軟正黑體" panose="020B0604030504040204" pitchFamily="34" charset="-120"/>
              </a:rPr>
              <a:t>考週</a:t>
            </a:r>
            <a:r>
              <a:rPr kumimoji="0" lang="zh-TW" altLang="zh-TW"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】座談交流</a:t>
            </a: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lang="zh-TW" altLang="en-US" sz="3200" dirty="0">
                <a:latin typeface="微軟正黑體" panose="020B0604030504040204" pitchFamily="34" charset="-120"/>
                <a:ea typeface="微軟正黑體" panose="020B0604030504040204" pitchFamily="34" charset="-120"/>
              </a:rPr>
              <a:t>交流研究推動上的困難與經驗蒐集。</a:t>
            </a:r>
            <a:endParaRPr lang="zh-TW" altLang="zh-TW" sz="3200" dirty="0">
              <a:latin typeface="微軟正黑體" panose="020B0604030504040204" pitchFamily="34" charset="-120"/>
              <a:ea typeface="微軟正黑體" panose="020B0604030504040204" pitchFamily="34" charset="-120"/>
            </a:endParaRPr>
          </a:p>
          <a:p>
            <a:pPr marL="0" marR="0" lvl="0" indent="0" algn="just" defTabSz="914400" rtl="0" eaLnBrk="0" fontAlgn="base" latinLnBrk="0" hangingPunct="0">
              <a:lnSpc>
                <a:spcPct val="100000"/>
              </a:lnSpc>
              <a:spcBef>
                <a:spcPct val="0"/>
              </a:spcBef>
              <a:spcAft>
                <a:spcPts val="1800"/>
              </a:spcAft>
              <a:buClrTx/>
              <a:buSzTx/>
              <a:buFontTx/>
              <a:buNone/>
              <a:tabLst/>
            </a:pPr>
            <a:endParaRPr kumimoji="0" lang="zh-TW" altLang="zh-TW" sz="3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05061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圓角 1">
            <a:extLst>
              <a:ext uri="{FF2B5EF4-FFF2-40B4-BE49-F238E27FC236}">
                <a16:creationId xmlns:a16="http://schemas.microsoft.com/office/drawing/2014/main" id="{3F5F5863-E163-2857-4064-3D8CBF354354}"/>
              </a:ext>
            </a:extLst>
          </p:cNvPr>
          <p:cNvSpPr/>
          <p:nvPr/>
        </p:nvSpPr>
        <p:spPr>
          <a:xfrm>
            <a:off x="2362200" y="990601"/>
            <a:ext cx="13335000" cy="769620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9" name="圖形 18" descr="顯微鏡 以實心填滿">
            <a:extLst>
              <a:ext uri="{FF2B5EF4-FFF2-40B4-BE49-F238E27FC236}">
                <a16:creationId xmlns:a16="http://schemas.microsoft.com/office/drawing/2014/main" id="{7106C2FD-D874-DCCA-9D08-E40CB84F54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200742" y="6515100"/>
            <a:ext cx="4011058" cy="3352800"/>
          </a:xfrm>
          <a:prstGeom prst="rect">
            <a:avLst/>
          </a:prstGeom>
        </p:spPr>
      </p:pic>
      <p:pic>
        <p:nvPicPr>
          <p:cNvPr id="20" name="圖片 19">
            <a:extLst>
              <a:ext uri="{FF2B5EF4-FFF2-40B4-BE49-F238E27FC236}">
                <a16:creationId xmlns:a16="http://schemas.microsoft.com/office/drawing/2014/main" id="{92F04019-7E0A-C849-BAA9-510867DD40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2157" y="4447313"/>
            <a:ext cx="10835086" cy="2445086"/>
          </a:xfrm>
          <a:prstGeom prst="rect">
            <a:avLst/>
          </a:prstGeom>
        </p:spPr>
      </p:pic>
      <p:sp>
        <p:nvSpPr>
          <p:cNvPr id="4" name="文字方塊 3">
            <a:extLst>
              <a:ext uri="{FF2B5EF4-FFF2-40B4-BE49-F238E27FC236}">
                <a16:creationId xmlns:a16="http://schemas.microsoft.com/office/drawing/2014/main" id="{8175A2AD-A7A7-9667-95C4-DFA6A1BD3DB7}"/>
              </a:ext>
            </a:extLst>
          </p:cNvPr>
          <p:cNvSpPr txBox="1"/>
          <p:nvPr/>
        </p:nvSpPr>
        <p:spPr>
          <a:xfrm>
            <a:off x="4438650" y="2367056"/>
            <a:ext cx="9410700" cy="1798313"/>
          </a:xfrm>
          <a:prstGeom prst="rect">
            <a:avLst/>
          </a:prstGeom>
          <a:noFill/>
        </p:spPr>
        <p:txBody>
          <a:bodyPr wrap="square">
            <a:spAutoFit/>
          </a:bodyPr>
          <a:lstStyle/>
          <a:p>
            <a:pPr algn="ctr">
              <a:lnSpc>
                <a:spcPts val="14797"/>
              </a:lnSpc>
            </a:pPr>
            <a:r>
              <a:rPr lang="zh-TW" altLang="en-US" sz="9600" b="1" dirty="0">
                <a:solidFill>
                  <a:srgbClr val="01070A"/>
                </a:solidFill>
                <a:latin typeface="微軟正黑體" panose="020B0604030504040204" pitchFamily="34" charset="-120"/>
                <a:ea typeface="微軟正黑體" panose="020B0604030504040204" pitchFamily="34" charset="-120"/>
                <a:cs typeface="Carelia"/>
                <a:sym typeface="Carelia"/>
              </a:rPr>
              <a:t>歡迎加入</a:t>
            </a:r>
            <a:endParaRPr lang="en-US" altLang="zh-TW" sz="9600" b="1" dirty="0">
              <a:solidFill>
                <a:srgbClr val="01070A"/>
              </a:solidFill>
              <a:latin typeface="微軟正黑體" panose="020B0604030504040204" pitchFamily="34" charset="-120"/>
              <a:ea typeface="微軟正黑體" panose="020B0604030504040204" pitchFamily="34" charset="-120"/>
              <a:cs typeface="Carelia"/>
              <a:sym typeface="Carelia"/>
            </a:endParaRPr>
          </a:p>
        </p:txBody>
      </p:sp>
      <p:sp>
        <p:nvSpPr>
          <p:cNvPr id="13" name="Freeform 9">
            <a:extLst>
              <a:ext uri="{FF2B5EF4-FFF2-40B4-BE49-F238E27FC236}">
                <a16:creationId xmlns:a16="http://schemas.microsoft.com/office/drawing/2014/main" id="{92E8E49D-16E2-8BF5-2825-06D146D93050}"/>
              </a:ext>
            </a:extLst>
          </p:cNvPr>
          <p:cNvSpPr/>
          <p:nvPr/>
        </p:nvSpPr>
        <p:spPr>
          <a:xfrm>
            <a:off x="-152400" y="7505701"/>
            <a:ext cx="3621394" cy="2362200"/>
          </a:xfrm>
          <a:custGeom>
            <a:avLst/>
            <a:gdLst/>
            <a:ahLst/>
            <a:cxnLst/>
            <a:rect l="l" t="t" r="r" b="b"/>
            <a:pathLst>
              <a:path w="2370956" h="1398864">
                <a:moveTo>
                  <a:pt x="0" y="0"/>
                </a:moveTo>
                <a:lnTo>
                  <a:pt x="2370956" y="0"/>
                </a:lnTo>
                <a:lnTo>
                  <a:pt x="2370956" y="1398864"/>
                </a:lnTo>
                <a:lnTo>
                  <a:pt x="0" y="13988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extLst>
      <p:ext uri="{BB962C8B-B14F-4D97-AF65-F5344CB8AC3E}">
        <p14:creationId xmlns:p14="http://schemas.microsoft.com/office/powerpoint/2010/main" val="3621376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5092</TotalTime>
  <Words>3080</Words>
  <Application>Microsoft Office PowerPoint</Application>
  <PresentationFormat>自訂</PresentationFormat>
  <Paragraphs>274</Paragraphs>
  <Slides>27</Slides>
  <Notes>1</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27</vt:i4>
      </vt:variant>
    </vt:vector>
  </HeadingPairs>
  <TitlesOfParts>
    <vt:vector size="35" baseType="lpstr">
      <vt:lpstr>微軟正黑體</vt:lpstr>
      <vt:lpstr>Calibri</vt:lpstr>
      <vt:lpstr>Arial</vt:lpstr>
      <vt:lpstr>DFKaiShu-SB-Estd-BF</vt:lpstr>
      <vt:lpstr>Wingdings</vt:lpstr>
      <vt:lpstr>Aptos</vt:lpstr>
      <vt:lpstr>Arial Black</vt:lpstr>
      <vt:lpstr>Office Theme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Wei-Ken Hung</dc:creator>
  <cp:lastModifiedBy>楊曉莉</cp:lastModifiedBy>
  <cp:revision>128</cp:revision>
  <cp:lastPrinted>2025-08-27T06:50:55Z</cp:lastPrinted>
  <dcterms:created xsi:type="dcterms:W3CDTF">2006-08-16T00:00:00Z</dcterms:created>
  <dcterms:modified xsi:type="dcterms:W3CDTF">2026-09-23T23:48:56Z</dcterms:modified>
  <dc:identifier>DAGwZTxR_fM</dc:identifier>
</cp:coreProperties>
</file>